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7" r:id="rId2"/>
    <p:sldId id="388" r:id="rId3"/>
    <p:sldId id="256" r:id="rId4"/>
    <p:sldId id="380" r:id="rId5"/>
    <p:sldId id="329" r:id="rId6"/>
    <p:sldId id="3912" r:id="rId7"/>
    <p:sldId id="3913" r:id="rId8"/>
    <p:sldId id="3909" r:id="rId9"/>
    <p:sldId id="3910" r:id="rId10"/>
    <p:sldId id="3911" r:id="rId11"/>
    <p:sldId id="384" r:id="rId12"/>
    <p:sldId id="331" r:id="rId13"/>
    <p:sldId id="332" r:id="rId14"/>
    <p:sldId id="333" r:id="rId15"/>
    <p:sldId id="334" r:id="rId16"/>
    <p:sldId id="335" r:id="rId17"/>
    <p:sldId id="377" r:id="rId18"/>
    <p:sldId id="336" r:id="rId19"/>
    <p:sldId id="385" r:id="rId20"/>
    <p:sldId id="338" r:id="rId21"/>
    <p:sldId id="339" r:id="rId22"/>
    <p:sldId id="340" r:id="rId23"/>
    <p:sldId id="341" r:id="rId24"/>
    <p:sldId id="342" r:id="rId25"/>
    <p:sldId id="343" r:id="rId26"/>
    <p:sldId id="344" r:id="rId27"/>
    <p:sldId id="345" r:id="rId28"/>
    <p:sldId id="346" r:id="rId29"/>
    <p:sldId id="360" r:id="rId30"/>
    <p:sldId id="386" r:id="rId31"/>
    <p:sldId id="351" r:id="rId32"/>
    <p:sldId id="354" r:id="rId33"/>
    <p:sldId id="358" r:id="rId34"/>
    <p:sldId id="378" r:id="rId35"/>
    <p:sldId id="362" r:id="rId36"/>
    <p:sldId id="364" r:id="rId37"/>
    <p:sldId id="365" r:id="rId38"/>
    <p:sldId id="367" r:id="rId39"/>
    <p:sldId id="355" r:id="rId40"/>
    <p:sldId id="368" r:id="rId41"/>
    <p:sldId id="357" r:id="rId42"/>
    <p:sldId id="372" r:id="rId43"/>
    <p:sldId id="374" r:id="rId44"/>
    <p:sldId id="38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3D1C6-8606-E2F1-7D28-41E031E701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CB3AFA-F6C4-F0C8-B812-03E8C27FC4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019A2A-D7F0-F02C-B6B4-9C66442B43DE}"/>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98FA4114-C1C4-BE77-46F1-04AED66ED1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05D3C-12F8-07C3-E1B0-E678EE10128E}"/>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1841825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B94C1-D66A-36C1-881B-684370F2E3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9C8F14-F8AD-A124-7293-F304D8B3BD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895DE-90D6-936B-BC90-379CA0E94618}"/>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3DF894E1-367C-3897-2702-03D6D76EE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4D7F64-934C-A756-834C-03EBA09066BF}"/>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2597111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8AD772-89BB-F74E-2A87-AC7E1EC4F7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92E259-6385-43C3-FBAB-80CA31B79F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46BAB-4580-4ACD-5330-5D44E19ABCBC}"/>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93565C0F-6476-D4DD-F151-4C57EE6AA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153F78-D769-3B0B-026D-C3480A5D25EE}"/>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383226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6810-FD23-788C-4941-0E92FFF68B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0FAFD-D6EF-D13E-05F9-AFC7B904B0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037EF-073B-5FB2-6A58-C6FE1681F0D6}"/>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9B46D994-C2E5-5992-C7D8-F2634BE41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7F975-0D16-EF30-5E48-92D520032E83}"/>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2998549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6BC3-7D8C-7E07-69D9-F6DFCE5CCF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3B8421-26FE-4E29-8460-8D042A91E0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D4899F-EC8D-6865-8F7D-3BFCD56701C1}"/>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5DD50571-9A0D-89C0-EFE4-483B30F34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95F699-3F0E-F944-8A14-6AE05324CC99}"/>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2649852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65EA2-6EFA-336B-D868-62651BB3E3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F67074-8B37-1629-61DE-AC639285C4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1AE939-5BB8-7A02-799C-B19E8B6206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39CBE7-2A99-6E9F-2A97-175480F2DDB0}"/>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6" name="Footer Placeholder 5">
            <a:extLst>
              <a:ext uri="{FF2B5EF4-FFF2-40B4-BE49-F238E27FC236}">
                <a16:creationId xmlns:a16="http://schemas.microsoft.com/office/drawing/2014/main" id="{2D76BF6E-8281-0E9A-6FE4-E5254044CD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7F115-9A75-E5A0-0E07-E8619A967FF1}"/>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32599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DBB66-BA11-08E2-3FBA-4BD917A571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BBC86A-3929-47A6-9C93-5DA6588E67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1859F1-3A96-5FB5-32DC-1FCADB1069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8E70B9-33E7-167D-AC58-708A864616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A33D57-0A10-2747-9715-FEDA8F6515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A43E7A-BE65-E8A1-AAD7-4FD3D12C8A3D}"/>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8" name="Footer Placeholder 7">
            <a:extLst>
              <a:ext uri="{FF2B5EF4-FFF2-40B4-BE49-F238E27FC236}">
                <a16:creationId xmlns:a16="http://schemas.microsoft.com/office/drawing/2014/main" id="{63E5846B-87F2-123B-662F-C87E037587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5BF2AD-28BF-D8C4-AAA0-1ABD315C7371}"/>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401287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EC980-2D41-4736-6A29-9605229573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16F57A-E220-2900-A97C-842FEC193946}"/>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4" name="Footer Placeholder 3">
            <a:extLst>
              <a:ext uri="{FF2B5EF4-FFF2-40B4-BE49-F238E27FC236}">
                <a16:creationId xmlns:a16="http://schemas.microsoft.com/office/drawing/2014/main" id="{4C3EBAF1-9252-5ABA-6FBF-9B2E44B38B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A55F1E-6EFF-225D-8DF7-CE4516A0531A}"/>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3286640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E4817D-2768-7A69-E406-19FC8A9F0FF6}"/>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3" name="Footer Placeholder 2">
            <a:extLst>
              <a:ext uri="{FF2B5EF4-FFF2-40B4-BE49-F238E27FC236}">
                <a16:creationId xmlns:a16="http://schemas.microsoft.com/office/drawing/2014/main" id="{71F16DBE-F01E-6247-8435-F046ED2D7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B3B213-CCE7-AD80-40C4-FFF91B750A6C}"/>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1596416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0CE7-10F3-69B6-051A-95C93E8FD8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7185B5-1EA2-F437-73E0-1033A10301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7FB64A-9A2E-1026-FCC8-F80C25E48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79CECF-68D1-FA40-D904-2851B78573B5}"/>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6" name="Footer Placeholder 5">
            <a:extLst>
              <a:ext uri="{FF2B5EF4-FFF2-40B4-BE49-F238E27FC236}">
                <a16:creationId xmlns:a16="http://schemas.microsoft.com/office/drawing/2014/main" id="{A80E8339-578B-2E32-1C95-DBD13EE8DC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9885CB-E557-5CB9-AE39-947F4B98C82A}"/>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1856953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94076-05A4-CDBB-C198-6CF9B3272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9A1CCA-BE35-6CAA-C64D-A1A5AD1C4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0C0DFC-362A-00DE-F3F9-616F01EDB9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46FE41-F253-78BA-F861-E4C142FD324D}"/>
              </a:ext>
            </a:extLst>
          </p:cNvPr>
          <p:cNvSpPr>
            <a:spLocks noGrp="1"/>
          </p:cNvSpPr>
          <p:nvPr>
            <p:ph type="dt" sz="half" idx="10"/>
          </p:nvPr>
        </p:nvSpPr>
        <p:spPr/>
        <p:txBody>
          <a:bodyPr/>
          <a:lstStyle/>
          <a:p>
            <a:fld id="{9E78887A-29DA-4B33-850F-E7F12F7DF4D8}" type="datetimeFigureOut">
              <a:rPr lang="en-US" smtClean="0"/>
              <a:t>12/10/2024</a:t>
            </a:fld>
            <a:endParaRPr lang="en-US"/>
          </a:p>
        </p:txBody>
      </p:sp>
      <p:sp>
        <p:nvSpPr>
          <p:cNvPr id="6" name="Footer Placeholder 5">
            <a:extLst>
              <a:ext uri="{FF2B5EF4-FFF2-40B4-BE49-F238E27FC236}">
                <a16:creationId xmlns:a16="http://schemas.microsoft.com/office/drawing/2014/main" id="{19EE01BC-7AA7-1192-503F-0596D33E01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A51EF-8C7B-90A2-CDD3-51AA5D5C8683}"/>
              </a:ext>
            </a:extLst>
          </p:cNvPr>
          <p:cNvSpPr>
            <a:spLocks noGrp="1"/>
          </p:cNvSpPr>
          <p:nvPr>
            <p:ph type="sldNum" sz="quarter" idx="12"/>
          </p:nvPr>
        </p:nvSpPr>
        <p:spPr/>
        <p:txBody>
          <a:bodyPr/>
          <a:lstStyle/>
          <a:p>
            <a:fld id="{C63F0046-037D-4C88-B2E4-7DD3B6E8DE82}" type="slidenum">
              <a:rPr lang="en-US" smtClean="0"/>
              <a:t>‹#›</a:t>
            </a:fld>
            <a:endParaRPr lang="en-US"/>
          </a:p>
        </p:txBody>
      </p:sp>
    </p:spTree>
    <p:extLst>
      <p:ext uri="{BB962C8B-B14F-4D97-AF65-F5344CB8AC3E}">
        <p14:creationId xmlns:p14="http://schemas.microsoft.com/office/powerpoint/2010/main" val="353579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3D2082-7E22-5D71-6225-0BAC24F2B4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CE6545-FA8F-16BB-F2EB-FB38BF21F0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CA919-FA5D-0A67-5D36-C4B839D443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8887A-29DA-4B33-850F-E7F12F7DF4D8}" type="datetimeFigureOut">
              <a:rPr lang="en-US" smtClean="0"/>
              <a:t>12/10/2024</a:t>
            </a:fld>
            <a:endParaRPr lang="en-US"/>
          </a:p>
        </p:txBody>
      </p:sp>
      <p:sp>
        <p:nvSpPr>
          <p:cNvPr id="5" name="Footer Placeholder 4">
            <a:extLst>
              <a:ext uri="{FF2B5EF4-FFF2-40B4-BE49-F238E27FC236}">
                <a16:creationId xmlns:a16="http://schemas.microsoft.com/office/drawing/2014/main" id="{6A7DFA60-74DB-B2D0-D6D4-F8C030D032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397939-04EC-1C22-42F8-3AB2EE9E7B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F0046-037D-4C88-B2E4-7DD3B6E8DE82}" type="slidenum">
              <a:rPr lang="en-US" smtClean="0"/>
              <a:t>‹#›</a:t>
            </a:fld>
            <a:endParaRPr lang="en-US"/>
          </a:p>
        </p:txBody>
      </p:sp>
    </p:spTree>
    <p:extLst>
      <p:ext uri="{BB962C8B-B14F-4D97-AF65-F5344CB8AC3E}">
        <p14:creationId xmlns:p14="http://schemas.microsoft.com/office/powerpoint/2010/main" val="316138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cedoc.net/winwin.htm" TargetMode="External"/><Relationship Id="rId2" Type="http://schemas.openxmlformats.org/officeDocument/2006/relationships/hyperlink" Target="http://www.icedoc.org/winwin.htm" TargetMode="External"/><Relationship Id="rId1" Type="http://schemas.openxmlformats.org/officeDocument/2006/relationships/slideLayout" Target="../slideLayouts/slideLayout2.xml"/><Relationship Id="rId4" Type="http://schemas.openxmlformats.org/officeDocument/2006/relationships/hyperlink" Target="https://www.intechopen.com/chapters/26808"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ncbi.nlm.nih.gov/pmc/articles/PMC648797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em-consulte.com/en/article/113553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opscience.iop.org/book/edit/978-0-7503-3075-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ntechopen.com/chapters/2680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gois.website/" TargetMode="External"/><Relationship Id="rId7" Type="http://schemas.openxmlformats.org/officeDocument/2006/relationships/hyperlink" Target="http://www.icedoc.org/winwin.htm" TargetMode="External"/><Relationship Id="rId2" Type="http://schemas.openxmlformats.org/officeDocument/2006/relationships/hyperlink" Target="http://www.icedoc.website/" TargetMode="External"/><Relationship Id="rId1" Type="http://schemas.openxmlformats.org/officeDocument/2006/relationships/slideLayout" Target="../slideLayouts/slideLayout1.xml"/><Relationship Id="rId6" Type="http://schemas.openxmlformats.org/officeDocument/2006/relationships/hyperlink" Target="mailto:worldcooperation@gmail.com" TargetMode="External"/><Relationship Id="rId5" Type="http://schemas.openxmlformats.org/officeDocument/2006/relationships/hyperlink" Target="http://www.icedoc.org/" TargetMode="External"/><Relationship Id="rId4" Type="http://schemas.openxmlformats.org/officeDocument/2006/relationships/hyperlink" Target="http://www.ghcuniversity.org/"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nzma.org.nz/journal-articles/choosing-wisely-means-choosing-equity" TargetMode="External"/><Relationship Id="rId2" Type="http://schemas.openxmlformats.org/officeDocument/2006/relationships/hyperlink" Target="https://en.wikipedia.org/wiki/Specialty_(medicin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hoosingwisely.org/societies/american-society-of-clinical-oncolog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ncbi.nlm.nih.gov/pmc/articles/PMC4527925" TargetMode="External"/><Relationship Id="rId2" Type="http://schemas.openxmlformats.org/officeDocument/2006/relationships/hyperlink" Target="https://www.ncbi.nlm.nih.gov/pmc/articles/PMC5264674" TargetMode="External"/><Relationship Id="rId1" Type="http://schemas.openxmlformats.org/officeDocument/2006/relationships/slideLayout" Target="../slideLayouts/slideLayout2.xml"/><Relationship Id="rId5" Type="http://schemas.openxmlformats.org/officeDocument/2006/relationships/hyperlink" Target="https://doi.org/10.1503%2Fcmaj.109-5111" TargetMode="External"/><Relationship Id="rId4" Type="http://schemas.openxmlformats.org/officeDocument/2006/relationships/hyperlink" Target="https://en.wikipedia.org/wiki/Doi_(identifie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cedoc.net/winwin.htm" TargetMode="External"/><Relationship Id="rId2" Type="http://schemas.openxmlformats.org/officeDocument/2006/relationships/hyperlink" Target="http://www.icedoc.org/winwin.htm" TargetMode="External"/><Relationship Id="rId1" Type="http://schemas.openxmlformats.org/officeDocument/2006/relationships/slideLayout" Target="../slideLayouts/slideLayout2.xml"/><Relationship Id="rId4" Type="http://schemas.openxmlformats.org/officeDocument/2006/relationships/hyperlink" Target="https://youtu.be/KqxevKZZyz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opscience.iop.org/book/edit/978-0-7503-3075-6" TargetMode="External"/><Relationship Id="rId2" Type="http://schemas.openxmlformats.org/officeDocument/2006/relationships/hyperlink" Target="https://icedoc.website/GOIS_Program_2023-2024.pdf" TargetMode="External"/><Relationship Id="rId1" Type="http://schemas.openxmlformats.org/officeDocument/2006/relationships/slideLayout" Target="../slideLayouts/slideLayout1.xml"/><Relationship Id="rId4" Type="http://schemas.openxmlformats.org/officeDocument/2006/relationships/hyperlink" Target="mailto:feedback@icedoc.websit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i.org/10.1056/CAT.21.0255" TargetMode="External"/><Relationship Id="rId2" Type="http://schemas.openxmlformats.org/officeDocument/2006/relationships/hyperlink" Target="https://catalyst.nejm.org/toc/catalyst/2/8"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doi.org/10.1056/CAT.21.0255" TargetMode="External"/><Relationship Id="rId2" Type="http://schemas.openxmlformats.org/officeDocument/2006/relationships/hyperlink" Target="https://catalyst.nejm.org/toc/catalyst/2/8" TargetMode="External"/><Relationship Id="rId1" Type="http://schemas.openxmlformats.org/officeDocument/2006/relationships/slideLayout" Target="../slideLayouts/slideLayout2.xml"/><Relationship Id="rId5" Type="http://schemas.openxmlformats.org/officeDocument/2006/relationships/hyperlink" Target="https://doi.org/10.1056/CAT.21.0246" TargetMode="External"/><Relationship Id="rId4" Type="http://schemas.openxmlformats.org/officeDocument/2006/relationships/hyperlink" Target="http://t.n.nejm.org/r/?id=h227f8edf,50e5e99,31cd1e3&amp;cid=DM207805_Catalyst_Non_Subscriber&amp;bid=578784991"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iopscience.iop.org/book/edit/978-0-7503-3075-6"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feedback@icedoc.websit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opscience.iop.org/book/edit/978-0-7503-3075-6" TargetMode="External"/><Relationship Id="rId2" Type="http://schemas.openxmlformats.org/officeDocument/2006/relationships/hyperlink" Target="https://www.intechopen.com/chapters/26808"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feedback@icedoc.websi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cedoc.website/" TargetMode="External"/><Relationship Id="rId2" Type="http://schemas.openxmlformats.org/officeDocument/2006/relationships/hyperlink" Target="http://www.icedoc.org/winwin.htm" TargetMode="External"/><Relationship Id="rId1" Type="http://schemas.openxmlformats.org/officeDocument/2006/relationships/slideLayout" Target="../slideLayouts/slideLayout2.xml"/><Relationship Id="rId4" Type="http://schemas.openxmlformats.org/officeDocument/2006/relationships/hyperlink" Target="http://www.icedoc.ne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icedoc.websi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ois.website/" TargetMode="External"/><Relationship Id="rId2" Type="http://schemas.openxmlformats.org/officeDocument/2006/relationships/hyperlink" Target="http://www.icedoc.org/" TargetMode="External"/><Relationship Id="rId1" Type="http://schemas.openxmlformats.org/officeDocument/2006/relationships/slideLayout" Target="../slideLayouts/slideLayout2.xml"/><Relationship Id="rId4" Type="http://schemas.openxmlformats.org/officeDocument/2006/relationships/hyperlink" Target="https://iopscience.iop.org/book/edit/978-0-7503-3075-6.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0562016-BAB7-0196-E8B8-2965F12CCB79}"/>
              </a:ext>
            </a:extLst>
          </p:cNvPr>
          <p:cNvSpPr>
            <a:spLocks noGrp="1"/>
          </p:cNvSpPr>
          <p:nvPr>
            <p:ph type="subTitle" idx="1"/>
          </p:nvPr>
        </p:nvSpPr>
        <p:spPr>
          <a:xfrm>
            <a:off x="452387" y="327259"/>
            <a:ext cx="11521439" cy="6256421"/>
          </a:xfrm>
        </p:spPr>
        <p:txBody>
          <a:bodyPr/>
          <a:lstStyle/>
          <a:p>
            <a:pPr marL="0" marR="0" algn="ctr">
              <a:spcBef>
                <a:spcPts val="0"/>
              </a:spcBef>
              <a:spcAft>
                <a:spcPts val="0"/>
              </a:spcAft>
            </a:pPr>
            <a:r>
              <a:rPr lang="en-US" kern="100" dirty="0">
                <a:solidFill>
                  <a:srgbClr val="4472C4"/>
                </a:solidFill>
                <a:effectLst/>
                <a:latin typeface="Aptos" panose="020B0004020202020204" pitchFamily="34" charset="0"/>
                <a:ea typeface="Calibri" panose="020F0502020204030204" pitchFamily="34" charset="0"/>
                <a:cs typeface="Times New Roman (Body CS)"/>
              </a:rPr>
              <a:t>Be game changers in global oncology </a:t>
            </a:r>
            <a:endParaRPr lang="en-US" kern="100" dirty="0">
              <a:effectLst/>
              <a:latin typeface="Calibri" panose="020F0502020204030204" pitchFamily="34" charset="0"/>
              <a:ea typeface="Calibri" panose="020F0502020204030204" pitchFamily="34" charset="0"/>
              <a:cs typeface="Times New Roman (Body CS)"/>
            </a:endParaRPr>
          </a:p>
          <a:p>
            <a:pPr marL="0" marR="0" algn="ctr">
              <a:spcBef>
                <a:spcPts val="0"/>
              </a:spcBef>
              <a:spcAft>
                <a:spcPts val="0"/>
              </a:spcAft>
            </a:pPr>
            <a:r>
              <a:rPr lang="en-US" kern="100" dirty="0">
                <a:solidFill>
                  <a:srgbClr val="4472C4"/>
                </a:solidFill>
                <a:effectLst/>
                <a:latin typeface="Aptos" panose="020B0004020202020204" pitchFamily="34" charset="0"/>
                <a:ea typeface="Calibri" panose="020F0502020204030204" pitchFamily="34" charset="0"/>
                <a:cs typeface="Times New Roman (Body CS)"/>
              </a:rPr>
              <a:t> </a:t>
            </a:r>
            <a:endParaRPr lang="en-US" kern="100" dirty="0">
              <a:effectLst/>
              <a:latin typeface="Calibri" panose="020F0502020204030204" pitchFamily="34" charset="0"/>
              <a:ea typeface="Calibri" panose="020F0502020204030204" pitchFamily="34" charset="0"/>
              <a:cs typeface="Times New Roman (Body CS)"/>
            </a:endParaRPr>
          </a:p>
          <a:p>
            <a:pPr marL="0" marR="0" algn="ctr">
              <a:spcBef>
                <a:spcPts val="0"/>
              </a:spcBef>
              <a:spcAft>
                <a:spcPts val="0"/>
              </a:spcAft>
            </a:pPr>
            <a:r>
              <a:rPr lang="en-US" b="1" kern="100" dirty="0">
                <a:solidFill>
                  <a:srgbClr val="4472C4"/>
                </a:solidFill>
                <a:effectLst/>
                <a:latin typeface="Aptos" panose="020B0004020202020204" pitchFamily="34" charset="0"/>
                <a:ea typeface="Calibri" panose="020F0502020204030204" pitchFamily="34" charset="0"/>
                <a:cs typeface="Times New Roman (Body CS)"/>
              </a:rPr>
              <a:t>3</a:t>
            </a:r>
            <a:r>
              <a:rPr lang="en-US" b="1" kern="100" baseline="30000" dirty="0">
                <a:solidFill>
                  <a:srgbClr val="4472C4"/>
                </a:solidFill>
                <a:effectLst/>
                <a:latin typeface="Aptos" panose="020B0004020202020204" pitchFamily="34" charset="0"/>
                <a:ea typeface="Calibri" panose="020F0502020204030204" pitchFamily="34" charset="0"/>
                <a:cs typeface="Times New Roman (Body CS)"/>
              </a:rPr>
              <a:t>rd</a:t>
            </a:r>
            <a:r>
              <a:rPr lang="en-US" b="1" kern="100" dirty="0">
                <a:solidFill>
                  <a:srgbClr val="4472C4"/>
                </a:solidFill>
                <a:effectLst/>
                <a:latin typeface="Aptos" panose="020B0004020202020204" pitchFamily="34" charset="0"/>
                <a:ea typeface="Calibri" panose="020F0502020204030204" pitchFamily="34" charset="0"/>
                <a:cs typeface="Times New Roman (Body CS)"/>
              </a:rPr>
              <a:t>, 4</a:t>
            </a:r>
            <a:r>
              <a:rPr lang="en-US" b="1" kern="100" baseline="30000" dirty="0">
                <a:solidFill>
                  <a:srgbClr val="4472C4"/>
                </a:solidFill>
                <a:effectLst/>
                <a:latin typeface="Aptos" panose="020B0004020202020204" pitchFamily="34" charset="0"/>
                <a:ea typeface="Calibri" panose="020F0502020204030204" pitchFamily="34" charset="0"/>
                <a:cs typeface="Times New Roman (Body CS)"/>
              </a:rPr>
              <a:t>th</a:t>
            </a:r>
            <a:r>
              <a:rPr lang="en-US" b="1" kern="100" dirty="0">
                <a:solidFill>
                  <a:srgbClr val="4472C4"/>
                </a:solidFill>
                <a:effectLst/>
                <a:latin typeface="Aptos" panose="020B0004020202020204" pitchFamily="34" charset="0"/>
                <a:ea typeface="Calibri" panose="020F0502020204030204" pitchFamily="34" charset="0"/>
                <a:cs typeface="Times New Roman (Body CS)"/>
              </a:rPr>
              <a:t> and 5</a:t>
            </a:r>
            <a:r>
              <a:rPr lang="en-US" b="1" kern="100" baseline="30000" dirty="0">
                <a:solidFill>
                  <a:srgbClr val="4472C4"/>
                </a:solidFill>
                <a:effectLst/>
                <a:latin typeface="Aptos" panose="020B0004020202020204" pitchFamily="34" charset="0"/>
                <a:ea typeface="Calibri" panose="020F0502020204030204" pitchFamily="34" charset="0"/>
                <a:cs typeface="Times New Roman (Body CS)"/>
              </a:rPr>
              <a:t>th</a:t>
            </a:r>
            <a:r>
              <a:rPr lang="en-US" b="1" kern="100" dirty="0">
                <a:solidFill>
                  <a:srgbClr val="4472C4"/>
                </a:solidFill>
                <a:effectLst/>
                <a:latin typeface="Aptos" panose="020B0004020202020204" pitchFamily="34" charset="0"/>
                <a:ea typeface="Calibri" panose="020F0502020204030204" pitchFamily="34" charset="0"/>
                <a:cs typeface="Times New Roman (Body CS)"/>
              </a:rPr>
              <a:t> ASCO- GOIS International Webinars (ASCO-GOIS IW)    </a:t>
            </a:r>
          </a:p>
          <a:p>
            <a:pPr marL="0" marR="0" algn="ctr">
              <a:spcBef>
                <a:spcPts val="0"/>
              </a:spcBef>
              <a:spcAft>
                <a:spcPts val="0"/>
              </a:spcAft>
            </a:pPr>
            <a:endParaRPr lang="en-US" b="1" kern="100" dirty="0">
              <a:solidFill>
                <a:srgbClr val="4472C4"/>
              </a:solidFill>
              <a:effectLst/>
              <a:latin typeface="Aptos" panose="020B0004020202020204" pitchFamily="34" charset="0"/>
              <a:ea typeface="Calibri" panose="020F0502020204030204" pitchFamily="34" charset="0"/>
              <a:cs typeface="Times New Roman (Body CS)"/>
            </a:endParaRPr>
          </a:p>
          <a:p>
            <a:pPr>
              <a:spcBef>
                <a:spcPts val="0"/>
              </a:spcBef>
            </a:pPr>
            <a:r>
              <a:rPr lang="en-US" b="1" kern="100" dirty="0">
                <a:solidFill>
                  <a:srgbClr val="4472C4"/>
                </a:solidFill>
                <a:latin typeface="Aptos" panose="020B0004020202020204" pitchFamily="34" charset="0"/>
                <a:ea typeface="Calibri" panose="020F0502020204030204" pitchFamily="34" charset="0"/>
                <a:cs typeface="Times New Roman (Body CS)"/>
              </a:rPr>
              <a:t>The focus of these 3 webinars is on” </a:t>
            </a:r>
            <a:r>
              <a:rPr lang="en-US" b="1" kern="100" dirty="0">
                <a:solidFill>
                  <a:srgbClr val="FF0000"/>
                </a:solidFill>
                <a:effectLst/>
                <a:latin typeface="Aptos" panose="020B0004020202020204" pitchFamily="34" charset="0"/>
                <a:ea typeface="Calibri" panose="020F0502020204030204" pitchFamily="34" charset="0"/>
                <a:cs typeface="Arial" panose="020B0604020202020204" pitchFamily="34" charset="0"/>
              </a:rPr>
              <a:t>“ How via scientific approaches to lower the total costs of systemic therapy without compromising the outcome on patients”</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0" marR="0" algn="ctr">
              <a:spcBef>
                <a:spcPts val="0"/>
              </a:spcBef>
              <a:spcAft>
                <a:spcPts val="0"/>
              </a:spcAft>
            </a:pPr>
            <a:r>
              <a:rPr lang="en-US" b="1" kern="100" dirty="0">
                <a:solidFill>
                  <a:srgbClr val="4472C4"/>
                </a:solidFill>
                <a:latin typeface="Aptos" panose="020B0004020202020204" pitchFamily="34" charset="0"/>
                <a:ea typeface="Calibri" panose="020F0502020204030204" pitchFamily="34" charset="0"/>
                <a:cs typeface="Times New Roman (Body CS)"/>
              </a:rPr>
              <a:t>  </a:t>
            </a:r>
          </a:p>
          <a:p>
            <a:pPr marL="0" marR="0" algn="ctr">
              <a:spcBef>
                <a:spcPts val="0"/>
              </a:spcBef>
              <a:spcAft>
                <a:spcPts val="0"/>
              </a:spcAft>
            </a:pPr>
            <a:r>
              <a:rPr lang="en-US" b="1" kern="100" dirty="0">
                <a:solidFill>
                  <a:srgbClr val="4472C4"/>
                </a:solidFill>
                <a:effectLst/>
                <a:latin typeface="Aptos" panose="020B0004020202020204" pitchFamily="34" charset="0"/>
                <a:ea typeface="Calibri" panose="020F0502020204030204" pitchFamily="34" charset="0"/>
                <a:cs typeface="Times New Roman (Body CS)"/>
              </a:rPr>
              <a:t>  </a:t>
            </a:r>
          </a:p>
          <a:p>
            <a:pPr marL="0" marR="0" algn="ctr">
              <a:spcBef>
                <a:spcPts val="0"/>
              </a:spcBef>
              <a:spcAft>
                <a:spcPts val="0"/>
              </a:spcAft>
            </a:pPr>
            <a:r>
              <a:rPr lang="en-US" b="1" kern="100" dirty="0">
                <a:solidFill>
                  <a:srgbClr val="FF0000"/>
                </a:solidFill>
                <a:effectLst/>
                <a:latin typeface="Aptos" panose="020B0004020202020204" pitchFamily="34" charset="0"/>
                <a:ea typeface="Calibri" panose="020F0502020204030204" pitchFamily="34" charset="0"/>
                <a:cs typeface="Times New Roman (Body CS)"/>
              </a:rPr>
              <a:t>Title of 3</a:t>
            </a:r>
            <a:r>
              <a:rPr lang="en-US" b="1" kern="100" baseline="30000" dirty="0">
                <a:solidFill>
                  <a:srgbClr val="FF0000"/>
                </a:solidFill>
                <a:effectLst/>
                <a:latin typeface="Aptos" panose="020B0004020202020204" pitchFamily="34" charset="0"/>
                <a:ea typeface="Calibri" panose="020F0502020204030204" pitchFamily="34" charset="0"/>
                <a:cs typeface="Times New Roman (Body CS)"/>
              </a:rPr>
              <a:t>rd</a:t>
            </a:r>
            <a:r>
              <a:rPr lang="en-US" b="1" kern="100" dirty="0">
                <a:solidFill>
                  <a:srgbClr val="FF0000"/>
                </a:solidFill>
                <a:effectLst/>
                <a:latin typeface="Aptos" panose="020B0004020202020204" pitchFamily="34" charset="0"/>
                <a:ea typeface="Calibri" panose="020F0502020204030204" pitchFamily="34" charset="0"/>
                <a:cs typeface="Times New Roman (Body CS)"/>
              </a:rPr>
              <a:t> webinar: An overview on </a:t>
            </a:r>
            <a:r>
              <a:rPr lang="en-GB" b="1" kern="100" dirty="0">
                <a:solidFill>
                  <a:srgbClr val="FF0000"/>
                </a:solidFill>
                <a:effectLst/>
                <a:latin typeface="Aptos" panose="020B0004020202020204" pitchFamily="34" charset="0"/>
                <a:ea typeface="Calibri" panose="020F0502020204030204" pitchFamily="34" charset="0"/>
                <a:cs typeface="Times New Roman (Body CS)"/>
              </a:rPr>
              <a:t>scientific resource-saving and better value cancer treatment approaches</a:t>
            </a:r>
            <a:r>
              <a:rPr lang="en-US" b="1" kern="100" dirty="0">
                <a:solidFill>
                  <a:srgbClr val="FF0000"/>
                </a:solidFill>
                <a:effectLst/>
                <a:latin typeface="Aptos" panose="020B0004020202020204" pitchFamily="34" charset="0"/>
                <a:ea typeface="Calibri" panose="020F0502020204030204" pitchFamily="34" charset="0"/>
                <a:cs typeface="Times New Roman (Body CS)"/>
              </a:rPr>
              <a:t>     </a:t>
            </a:r>
            <a:endParaRPr lang="en-US" kern="100" dirty="0">
              <a:effectLst/>
              <a:latin typeface="Calibri" panose="020F0502020204030204" pitchFamily="34" charset="0"/>
              <a:ea typeface="Calibri" panose="020F0502020204030204" pitchFamily="34" charset="0"/>
              <a:cs typeface="Times New Roman (Body CS)"/>
            </a:endParaRPr>
          </a:p>
          <a:p>
            <a:pPr marL="0" marR="0">
              <a:spcBef>
                <a:spcPts val="0"/>
              </a:spcBef>
              <a:spcAft>
                <a:spcPts val="0"/>
              </a:spcAft>
            </a:pPr>
            <a:r>
              <a:rPr lang="en-US" b="1" kern="100" dirty="0">
                <a:solidFill>
                  <a:srgbClr val="FF0000"/>
                </a:solidFill>
                <a:effectLst/>
                <a:latin typeface="Aptos" panose="020B0004020202020204" pitchFamily="34" charset="0"/>
                <a:ea typeface="Calibri" panose="020F0502020204030204" pitchFamily="34" charset="0"/>
                <a:cs typeface="Times New Roman (Body CS)"/>
              </a:rPr>
              <a:t>  </a:t>
            </a:r>
            <a:endParaRPr lang="en-US" kern="100" dirty="0">
              <a:effectLst/>
              <a:latin typeface="Calibri" panose="020F0502020204030204" pitchFamily="34" charset="0"/>
              <a:ea typeface="Calibri" panose="020F0502020204030204" pitchFamily="34" charset="0"/>
              <a:cs typeface="Times New Roman (Body CS)"/>
            </a:endParaRPr>
          </a:p>
          <a:p>
            <a:pPr marL="0" marR="0">
              <a:spcBef>
                <a:spcPts val="0"/>
              </a:spcBef>
              <a:spcAft>
                <a:spcPts val="0"/>
              </a:spcAft>
            </a:pPr>
            <a:r>
              <a:rPr lang="en-US" b="1" kern="100" dirty="0">
                <a:solidFill>
                  <a:srgbClr val="FF0000"/>
                </a:solidFill>
                <a:effectLst/>
                <a:latin typeface="Aptos" panose="020B0004020202020204" pitchFamily="34" charset="0"/>
                <a:ea typeface="Calibri" panose="020F0502020204030204" pitchFamily="34" charset="0"/>
                <a:cs typeface="Times New Roman (Body CS)"/>
              </a:rPr>
              <a:t>Title of 4</a:t>
            </a:r>
            <a:r>
              <a:rPr lang="en-US" b="1" kern="100" baseline="30000" dirty="0">
                <a:solidFill>
                  <a:srgbClr val="FF0000"/>
                </a:solidFill>
                <a:effectLst/>
                <a:latin typeface="Aptos" panose="020B0004020202020204" pitchFamily="34" charset="0"/>
                <a:ea typeface="Calibri" panose="020F0502020204030204" pitchFamily="34" charset="0"/>
                <a:cs typeface="Times New Roman (Body CS)"/>
              </a:rPr>
              <a:t>th</a:t>
            </a:r>
            <a:r>
              <a:rPr lang="en-US" b="1" kern="100" dirty="0">
                <a:solidFill>
                  <a:srgbClr val="FF0000"/>
                </a:solidFill>
                <a:effectLst/>
                <a:latin typeface="Aptos" panose="020B0004020202020204" pitchFamily="34" charset="0"/>
                <a:ea typeface="Calibri" panose="020F0502020204030204" pitchFamily="34" charset="0"/>
                <a:cs typeface="Times New Roman (Body CS)"/>
              </a:rPr>
              <a:t> and 5</a:t>
            </a:r>
            <a:r>
              <a:rPr lang="en-US" b="1" kern="100" baseline="30000" dirty="0">
                <a:solidFill>
                  <a:srgbClr val="FF0000"/>
                </a:solidFill>
                <a:effectLst/>
                <a:latin typeface="Aptos" panose="020B0004020202020204" pitchFamily="34" charset="0"/>
                <a:ea typeface="Calibri" panose="020F0502020204030204" pitchFamily="34" charset="0"/>
                <a:cs typeface="Times New Roman (Body CS)"/>
              </a:rPr>
              <a:t>th</a:t>
            </a:r>
            <a:r>
              <a:rPr lang="en-US" b="1" kern="100" dirty="0">
                <a:solidFill>
                  <a:srgbClr val="FF0000"/>
                </a:solidFill>
                <a:effectLst/>
                <a:latin typeface="Aptos" panose="020B0004020202020204" pitchFamily="34" charset="0"/>
                <a:ea typeface="Calibri" panose="020F0502020204030204" pitchFamily="34" charset="0"/>
                <a:cs typeface="Times New Roman (Body CS)"/>
              </a:rPr>
              <a:t>  webinars:  Examples of scientific explorations for resource-saving better-value cancer drugs-systemic therapy   </a:t>
            </a:r>
            <a:endParaRPr lang="en-US" kern="100" dirty="0">
              <a:effectLst/>
              <a:latin typeface="Calibri" panose="020F0502020204030204" pitchFamily="34" charset="0"/>
              <a:ea typeface="Calibri" panose="020F0502020204030204" pitchFamily="34" charset="0"/>
              <a:cs typeface="Times New Roman (Body CS)"/>
            </a:endParaRPr>
          </a:p>
          <a:p>
            <a:endParaRPr lang="en-US" dirty="0"/>
          </a:p>
        </p:txBody>
      </p:sp>
    </p:spTree>
    <p:extLst>
      <p:ext uri="{BB962C8B-B14F-4D97-AF65-F5344CB8AC3E}">
        <p14:creationId xmlns:p14="http://schemas.microsoft.com/office/powerpoint/2010/main" val="2393706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D1ADE-F37D-5CC0-645C-8D7965B1C3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E4C46E-9F0A-6E99-1A27-791C124ABF7B}"/>
              </a:ext>
            </a:extLst>
          </p:cNvPr>
          <p:cNvSpPr>
            <a:spLocks noGrp="1"/>
          </p:cNvSpPr>
          <p:nvPr>
            <p:ph idx="1"/>
          </p:nvPr>
        </p:nvSpPr>
        <p:spPr>
          <a:xfrm>
            <a:off x="1" y="349320"/>
            <a:ext cx="11928296" cy="6308333"/>
          </a:xfrm>
        </p:spPr>
        <p:txBody>
          <a:bodyPr>
            <a:normAutofit lnSpcReduction="10000"/>
          </a:bodyPr>
          <a:lstStyle/>
          <a:p>
            <a:pPr marL="0" indent="0">
              <a:buNone/>
            </a:pPr>
            <a:r>
              <a:rPr lang="en-US" sz="2800" b="1" u="sng" dirty="0">
                <a:solidFill>
                  <a:srgbClr val="FF0000"/>
                </a:solidFill>
              </a:rPr>
              <a:t> </a:t>
            </a:r>
          </a:p>
          <a:p>
            <a:pPr marL="0" indent="0">
              <a:buNone/>
            </a:pPr>
            <a:r>
              <a:rPr lang="en-US" b="1" u="sng" dirty="0"/>
              <a:t>V.</a:t>
            </a:r>
          </a:p>
          <a:p>
            <a:pPr>
              <a:buFont typeface="Wingdings" panose="05000000000000000000" pitchFamily="2" charset="2"/>
              <a:buChar char="q"/>
            </a:pPr>
            <a:r>
              <a:rPr lang="en-US" sz="2800" b="1" u="sng" dirty="0">
                <a:solidFill>
                  <a:schemeClr val="tx2"/>
                </a:solidFill>
              </a:rPr>
              <a:t>  All will win. It is not </a:t>
            </a:r>
            <a:r>
              <a:rPr lang="en-US" b="1" u="sng" dirty="0">
                <a:solidFill>
                  <a:schemeClr val="tx2"/>
                </a:solidFill>
              </a:rPr>
              <a:t>un</a:t>
            </a:r>
            <a:r>
              <a:rPr lang="en-US" sz="2800" b="1" u="sng" dirty="0">
                <a:solidFill>
                  <a:schemeClr val="tx2"/>
                </a:solidFill>
              </a:rPr>
              <a:t>realistic </a:t>
            </a:r>
            <a:r>
              <a:rPr lang="en-US" b="1" u="sng" dirty="0">
                <a:solidFill>
                  <a:schemeClr val="tx2"/>
                </a:solidFill>
              </a:rPr>
              <a:t>o</a:t>
            </a:r>
            <a:r>
              <a:rPr lang="en-US" sz="2800" b="1" u="sng" dirty="0">
                <a:solidFill>
                  <a:schemeClr val="tx2"/>
                </a:solidFill>
              </a:rPr>
              <a:t>r romantic  </a:t>
            </a:r>
            <a:r>
              <a:rPr lang="en-US" sz="2800" b="1" u="sng" dirty="0">
                <a:solidFill>
                  <a:srgbClr val="FF0000"/>
                </a:solidFill>
              </a:rPr>
              <a:t>But , </a:t>
            </a:r>
            <a:r>
              <a:rPr lang="en-US" b="1" u="sng" dirty="0">
                <a:solidFill>
                  <a:srgbClr val="FF0000"/>
                </a:solidFill>
              </a:rPr>
              <a:t>it needs </a:t>
            </a:r>
            <a:r>
              <a:rPr lang="en-US" sz="4800" b="1" u="sng" dirty="0">
                <a:solidFill>
                  <a:srgbClr val="FF0000"/>
                </a:solidFill>
              </a:rPr>
              <a:t>smart</a:t>
            </a:r>
            <a:r>
              <a:rPr lang="en-US" sz="3900" b="1" u="sng" dirty="0">
                <a:solidFill>
                  <a:srgbClr val="FF0000"/>
                </a:solidFill>
              </a:rPr>
              <a:t> </a:t>
            </a:r>
            <a:r>
              <a:rPr lang="en-US" sz="3600" b="1" u="sng" dirty="0">
                <a:solidFill>
                  <a:srgbClr val="FF0000"/>
                </a:solidFill>
              </a:rPr>
              <a:t>and innovative, scientific , focused approaches and </a:t>
            </a:r>
            <a:r>
              <a:rPr lang="en-US" sz="3600" b="1" u="sng" dirty="0" err="1">
                <a:solidFill>
                  <a:srgbClr val="FF0000"/>
                </a:solidFill>
              </a:rPr>
              <a:t>braod</a:t>
            </a:r>
            <a:r>
              <a:rPr lang="en-US" sz="3600" b="1" u="sng" dirty="0">
                <a:solidFill>
                  <a:srgbClr val="FF0000"/>
                </a:solidFill>
              </a:rPr>
              <a:t> scope and intelligent deals </a:t>
            </a:r>
            <a:r>
              <a:rPr lang="en-US" b="1" u="sng" dirty="0">
                <a:solidFill>
                  <a:schemeClr val="tx2"/>
                </a:solidFill>
              </a:rPr>
              <a:t>  </a:t>
            </a:r>
          </a:p>
          <a:p>
            <a:pPr marL="0" indent="0">
              <a:buNone/>
            </a:pPr>
            <a:endParaRPr lang="en-US" b="1" u="sng" dirty="0">
              <a:solidFill>
                <a:schemeClr val="tx2"/>
              </a:solidFill>
            </a:endParaRPr>
          </a:p>
          <a:p>
            <a:pPr>
              <a:buFont typeface="Wingdings" panose="05000000000000000000" pitchFamily="2" charset="2"/>
              <a:buChar char="q"/>
            </a:pPr>
            <a:r>
              <a:rPr lang="en-US" sz="2800" b="1" dirty="0">
                <a:solidFill>
                  <a:schemeClr val="tx2"/>
                </a:solidFill>
              </a:rPr>
              <a:t> Even the industries will flourish more and enormously increase their markets.   </a:t>
            </a:r>
          </a:p>
          <a:p>
            <a:pPr>
              <a:buFont typeface="Wingdings" panose="05000000000000000000" pitchFamily="2" charset="2"/>
              <a:buChar char="q"/>
            </a:pPr>
            <a:endParaRPr lang="en-US" sz="2800" b="1" dirty="0">
              <a:solidFill>
                <a:schemeClr val="tx2"/>
              </a:solidFill>
            </a:endParaRPr>
          </a:p>
          <a:p>
            <a:pPr>
              <a:buFont typeface="Wingdings" panose="05000000000000000000" pitchFamily="2" charset="2"/>
              <a:buChar char="q"/>
            </a:pPr>
            <a:r>
              <a:rPr lang="en-US" sz="2800" b="1" dirty="0">
                <a:solidFill>
                  <a:schemeClr val="tx2"/>
                </a:solidFill>
              </a:rPr>
              <a:t> There is a need  to </a:t>
            </a:r>
            <a:r>
              <a:rPr lang="en-US" sz="3600" b="1" dirty="0">
                <a:solidFill>
                  <a:srgbClr val="FF0000"/>
                </a:solidFill>
              </a:rPr>
              <a:t>change the game of global cancer care </a:t>
            </a:r>
          </a:p>
          <a:p>
            <a:pPr marL="0" indent="0">
              <a:buNone/>
            </a:pPr>
            <a:r>
              <a:rPr lang="en-US" b="1" dirty="0">
                <a:solidFill>
                  <a:schemeClr val="tx2"/>
                </a:solidFill>
              </a:rPr>
              <a:t>   and for a</a:t>
            </a:r>
            <a:r>
              <a:rPr lang="en-US" sz="2800" b="1" dirty="0">
                <a:solidFill>
                  <a:schemeClr val="tx2"/>
                </a:solidFill>
              </a:rPr>
              <a:t> “Think </a:t>
            </a:r>
            <a:r>
              <a:rPr lang="en-US" b="1" dirty="0">
                <a:solidFill>
                  <a:schemeClr val="tx2"/>
                </a:solidFill>
              </a:rPr>
              <a:t>T</a:t>
            </a:r>
            <a:r>
              <a:rPr lang="en-US" sz="2800" b="1" dirty="0">
                <a:solidFill>
                  <a:schemeClr val="tx2"/>
                </a:solidFill>
              </a:rPr>
              <a:t>ank” like that  proposed by  President F.D. Roosevelt for</a:t>
            </a:r>
          </a:p>
          <a:p>
            <a:pPr marL="0" indent="0">
              <a:buNone/>
            </a:pPr>
            <a:r>
              <a:rPr lang="en-US" sz="2800" b="1" dirty="0">
                <a:solidFill>
                  <a:schemeClr val="tx2"/>
                </a:solidFill>
              </a:rPr>
              <a:t> the </a:t>
            </a:r>
            <a:r>
              <a:rPr lang="en-US" sz="2800" b="1" dirty="0">
                <a:solidFill>
                  <a:srgbClr val="C00000"/>
                </a:solidFill>
              </a:rPr>
              <a:t>NEW DEAL</a:t>
            </a:r>
          </a:p>
          <a:p>
            <a:pPr marL="0" indent="0">
              <a:buNone/>
            </a:pPr>
            <a:endParaRPr lang="en-US" dirty="0"/>
          </a:p>
        </p:txBody>
      </p:sp>
    </p:spTree>
    <p:extLst>
      <p:ext uri="{BB962C8B-B14F-4D97-AF65-F5344CB8AC3E}">
        <p14:creationId xmlns:p14="http://schemas.microsoft.com/office/powerpoint/2010/main" val="13901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6879B0-5DA2-A7DC-09C7-4D3AB23DFC95}"/>
              </a:ext>
            </a:extLst>
          </p:cNvPr>
          <p:cNvSpPr>
            <a:spLocks noGrp="1"/>
          </p:cNvSpPr>
          <p:nvPr>
            <p:ph idx="1"/>
          </p:nvPr>
        </p:nvSpPr>
        <p:spPr>
          <a:xfrm>
            <a:off x="173255" y="0"/>
            <a:ext cx="11848699" cy="6761747"/>
          </a:xfrm>
        </p:spPr>
        <p:txBody>
          <a:bodyPr>
            <a:normAutofit fontScale="92500" lnSpcReduction="10000"/>
          </a:bodyPr>
          <a:lstStyle/>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Content of the three parts of this overview: </a:t>
            </a: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Part 1 of 3</a:t>
            </a:r>
            <a:endParaRPr lang="en-US" sz="1800"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pPr>
            <a:r>
              <a:rPr lang="en-US" sz="1800" b="1" dirty="0">
                <a:effectLst/>
                <a:latin typeface="Arial" panose="020B0604020202020204" pitchFamily="34" charset="0"/>
                <a:ea typeface="Times New Roman" panose="02020603050405020304" pitchFamily="18" charset="0"/>
              </a:rPr>
              <a:t>Introduction.   In the session 7</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and 8</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(that correspond to chapter 14, Approaching global oncology. The win-win model) we focus on an overview on the exploration of examples of the published and ongoing scientific researches and approaches that could lead to resource sparing and better</a:t>
            </a:r>
            <a:r>
              <a:rPr lang="en-US" sz="1800" b="1" dirty="0">
                <a:solidFill>
                  <a:srgbClr val="FF0000"/>
                </a:solidFill>
                <a:effectLst/>
                <a:latin typeface="Arial" panose="020B0604020202020204" pitchFamily="34"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value radiotherapy and cancer systemic therapy.   </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In the series of the next lectures Chapters 15-23) we present more details that compose most of module  III.</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2.</a:t>
            </a:r>
            <a:r>
              <a:rPr lang="en-US" sz="1800" b="1" dirty="0">
                <a:effectLst/>
                <a:latin typeface="Arial" panose="020B0604020202020204" pitchFamily="34" charset="0"/>
                <a:ea typeface="Times New Roman" panose="02020603050405020304" pitchFamily="18" charset="0"/>
              </a:rPr>
              <a:t>The total costs and not solely prices of drugs or devices per se. </a:t>
            </a:r>
            <a:endParaRPr lang="en-US" sz="1800" b="1"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3. Personalized cancer medicine and better</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value outcome on patients.  </a:t>
            </a:r>
          </a:p>
          <a:p>
            <a:pPr marL="0" marR="0" indent="0" algn="just">
              <a:spcBef>
                <a:spcPts val="0"/>
              </a:spcBef>
              <a:spcAft>
                <a:spcPts val="0"/>
              </a:spcAft>
              <a:buNone/>
            </a:pPr>
            <a:r>
              <a:rPr lang="en-US" sz="1800" b="1" u="sng"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800" b="1" u="sng" dirty="0">
                <a:effectLst/>
                <a:latin typeface="Arial" panose="020B0604020202020204" pitchFamily="34" charset="0"/>
                <a:ea typeface="Times New Roman" panose="02020603050405020304" pitchFamily="18" charset="0"/>
              </a:rPr>
              <a:t>Part 2 of 3</a:t>
            </a:r>
            <a:r>
              <a:rPr lang="en-US" sz="1800" u="sng" dirty="0">
                <a:latin typeface="Times New Roman" panose="02020603050405020304" pitchFamily="18" charset="0"/>
                <a:ea typeface="Times New Roman" panose="02020603050405020304" pitchFamily="18" charset="0"/>
              </a:rPr>
              <a:t> </a:t>
            </a:r>
          </a:p>
          <a:p>
            <a:pPr marL="0" marR="0" indent="0" algn="just">
              <a:spcBef>
                <a:spcPts val="0"/>
              </a:spcBef>
              <a:spcAft>
                <a:spcPts val="0"/>
              </a:spcAft>
              <a:buNone/>
            </a:pPr>
            <a:endParaRPr lang="en-US" sz="1800" u="sng"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4</a:t>
            </a:r>
            <a:r>
              <a:rPr lang="en-US" sz="1800" b="1" dirty="0">
                <a:effectLst/>
                <a:latin typeface="Times New Roman" panose="02020603050405020304" pitchFamily="18"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 The Choosing Wisely Campaign.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4.1 </a:t>
            </a:r>
            <a:r>
              <a:rPr lang="en-US" sz="1800" b="1" dirty="0">
                <a:effectLst/>
                <a:latin typeface="Arial" panose="020B0604020202020204" pitchFamily="34" charset="0"/>
                <a:ea typeface="Times New Roman" panose="02020603050405020304" pitchFamily="18" charset="0"/>
              </a:rPr>
              <a:t>Choosing Wisely</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in medical practice.  </a:t>
            </a:r>
            <a:r>
              <a:rPr lang="en-US" sz="1800" dirty="0">
                <a:latin typeface="Times New Roman" panose="02020603050405020304" pitchFamily="18" charset="0"/>
                <a:ea typeface="Times New Roman" panose="02020603050405020304" pitchFamily="18" charset="0"/>
              </a:rPr>
              <a:t> </a:t>
            </a:r>
          </a:p>
          <a:p>
            <a:pPr marR="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   4.</a:t>
            </a:r>
            <a:r>
              <a:rPr lang="en-US" sz="1800" b="1" dirty="0">
                <a:latin typeface="Times New Roman" panose="02020603050405020304" pitchFamily="18" charset="0"/>
                <a:ea typeface="Times New Roman" panose="02020603050405020304" pitchFamily="18" charset="0"/>
              </a:rPr>
              <a:t>2</a:t>
            </a:r>
            <a:r>
              <a:rPr lang="en-US" sz="1800" b="1" dirty="0">
                <a:effectLst/>
                <a:latin typeface="Arial" panose="020B0604020202020204" pitchFamily="34" charset="0"/>
                <a:ea typeface="Times New Roman" panose="02020603050405020304" pitchFamily="18" charset="0"/>
              </a:rPr>
              <a:t>Choosing Wisely in Clinical Oncology   </a:t>
            </a:r>
            <a:endParaRPr lang="en-US" sz="1800" dirty="0">
              <a:effectLst/>
              <a:latin typeface="Times New Roman" panose="02020603050405020304" pitchFamily="18" charset="0"/>
              <a:ea typeface="Times New Roman" panose="02020603050405020304" pitchFamily="18" charset="0"/>
            </a:endParaRPr>
          </a:p>
          <a:p>
            <a:pPr marL="85090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&amp; Choosing Wisely , Top five list</a:t>
            </a:r>
            <a:endParaRPr lang="en-US" sz="1800" dirty="0">
              <a:effectLst/>
              <a:latin typeface="Times New Roman" panose="02020603050405020304" pitchFamily="18" charset="0"/>
              <a:ea typeface="Times New Roman" panose="02020603050405020304" pitchFamily="18" charset="0"/>
            </a:endParaRPr>
          </a:p>
          <a:p>
            <a:pPr marL="457200" marR="0" lvl="1"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4.3 Recognized limitations</a:t>
            </a:r>
            <a:r>
              <a:rPr lang="en-US" sz="1800" b="1" dirty="0">
                <a:latin typeface="Arial" panose="020B0604020202020204" pitchFamily="34" charset="0"/>
                <a:ea typeface="Times New Roman" panose="02020603050405020304" pitchFamily="18" charset="0"/>
              </a:rPr>
              <a:t>. But, there</a:t>
            </a:r>
            <a:r>
              <a:rPr lang="en-US" sz="1800" b="1" dirty="0">
                <a:effectLst/>
                <a:latin typeface="Arial" panose="020B0604020202020204" pitchFamily="34" charset="0"/>
                <a:ea typeface="Times New Roman" panose="02020603050405020304" pitchFamily="18" charset="0"/>
              </a:rPr>
              <a:t> are great global needs for further studies.     </a:t>
            </a:r>
          </a:p>
          <a:p>
            <a:pPr marL="457200" marR="0" lvl="1"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u="sng" dirty="0">
                <a:effectLst/>
                <a:latin typeface="Arial" panose="020B0604020202020204" pitchFamily="34" charset="0"/>
                <a:ea typeface="Times New Roman" panose="02020603050405020304" pitchFamily="18" charset="0"/>
              </a:rPr>
              <a:t>Part 3 of 3</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5.Financial Toxicity Tumor Board (FTTB)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6. Common Sense Oncology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7. Encouraging probable futuristic approaches</a:t>
            </a:r>
            <a:r>
              <a:rPr lang="en-US" sz="1800" b="1" u="sng"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u="none" strike="noStrike"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8. Reducing the cost of health care entails care redesign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9. Final notes and reflections </a:t>
            </a:r>
            <a:r>
              <a:rPr lang="en-US" sz="1800" b="1" dirty="0">
                <a:solidFill>
                  <a:srgbClr val="FF0000"/>
                </a:solidFill>
                <a:effectLst/>
                <a:latin typeface="Arial" panose="020B0604020202020204" pitchFamily="34" charset="0"/>
                <a:ea typeface="Times New Roman" panose="02020603050405020304" pitchFamily="18" charset="0"/>
              </a:rPr>
              <a:t>(For wider discussion and further panels)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751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AD8209-2E26-7B4B-CF51-502BDC652BB7}"/>
              </a:ext>
            </a:extLst>
          </p:cNvPr>
          <p:cNvSpPr>
            <a:spLocks noGrp="1"/>
          </p:cNvSpPr>
          <p:nvPr>
            <p:ph idx="1"/>
          </p:nvPr>
        </p:nvSpPr>
        <p:spPr>
          <a:xfrm>
            <a:off x="144379" y="0"/>
            <a:ext cx="11867949" cy="6858000"/>
          </a:xfrm>
        </p:spPr>
        <p:txBody>
          <a:bodyPr>
            <a:normAutofit fontScale="25000" lnSpcReduction="20000"/>
          </a:bodyPr>
          <a:lstStyle/>
          <a:p>
            <a:pPr marL="0" indent="0">
              <a:buNone/>
            </a:pPr>
            <a:r>
              <a:rPr lang="en-US" sz="7000" dirty="0">
                <a:solidFill>
                  <a:srgbClr val="FF0000"/>
                </a:solidFill>
              </a:rPr>
              <a:t>                                                               </a:t>
            </a:r>
            <a:r>
              <a:rPr lang="en-US" sz="9600" b="1" dirty="0">
                <a:solidFill>
                  <a:srgbClr val="FF0000"/>
                </a:solidFill>
              </a:rPr>
              <a:t>Nine points in 3 parts                                                            </a:t>
            </a:r>
          </a:p>
          <a:p>
            <a:pPr marL="0" indent="0">
              <a:buNone/>
            </a:pPr>
            <a:r>
              <a:rPr lang="en-US" sz="4400" b="1" dirty="0"/>
              <a:t>                                                                                                                                     -</a:t>
            </a:r>
          </a:p>
          <a:p>
            <a:pPr>
              <a:lnSpc>
                <a:spcPct val="120000"/>
              </a:lnSpc>
            </a:pPr>
            <a:r>
              <a:rPr lang="en-US" sz="7200" b="1" u="sng" kern="0" dirty="0">
                <a:solidFill>
                  <a:srgbClr val="FF0000"/>
                </a:solidFill>
                <a:latin typeface="Arial" panose="020B0604020202020204" pitchFamily="34" charset="0"/>
                <a:ea typeface="Times New Roman" panose="02020603050405020304" pitchFamily="18" charset="0"/>
              </a:rPr>
              <a:t>Firstly: </a:t>
            </a:r>
            <a:r>
              <a:rPr lang="en-US" sz="7200" b="1" u="sng" kern="0" dirty="0">
                <a:solidFill>
                  <a:srgbClr val="FF0000"/>
                </a:solidFill>
                <a:effectLst/>
                <a:latin typeface="Arial" panose="020B0604020202020204" pitchFamily="34" charset="0"/>
                <a:ea typeface="Times New Roman" panose="02020603050405020304" pitchFamily="18" charset="0"/>
              </a:rPr>
              <a:t> </a:t>
            </a:r>
            <a:r>
              <a:rPr lang="en-US" sz="7400" b="1" kern="0" dirty="0">
                <a:effectLst/>
                <a:latin typeface="Arial" panose="020B0604020202020204" pitchFamily="34" charset="0"/>
                <a:ea typeface="Times New Roman" panose="02020603050405020304" pitchFamily="18" charset="0"/>
              </a:rPr>
              <a:t>We focus on the exploration of examples of the published and ongoing scientific researches and approaches that could lead to resource sparing and better</a:t>
            </a:r>
            <a:r>
              <a:rPr lang="en-US" sz="7400" b="1" kern="0" dirty="0">
                <a:solidFill>
                  <a:srgbClr val="FF0000"/>
                </a:solidFill>
                <a:effectLst/>
                <a:latin typeface="Arial" panose="020B0604020202020204" pitchFamily="34" charset="0"/>
                <a:ea typeface="Times New Roman" panose="02020603050405020304" pitchFamily="18" charset="0"/>
              </a:rPr>
              <a:t>-</a:t>
            </a:r>
            <a:r>
              <a:rPr lang="en-US" sz="7400" b="1" kern="0" dirty="0">
                <a:effectLst/>
                <a:latin typeface="Arial" panose="020B0604020202020204" pitchFamily="34" charset="0"/>
                <a:ea typeface="Times New Roman" panose="02020603050405020304" pitchFamily="18" charset="0"/>
              </a:rPr>
              <a:t>value radiotherapy and cancer systemic therapy.  Some of the presented examples are on breast cancer as a model that could be expanded to other cancers in the world. Breast cancer is the world’s most frequently diagnosed cancer among women. Moreover, practically most of the diagnostic and treatment modalities are used in breast cancer care.  </a:t>
            </a:r>
          </a:p>
          <a:p>
            <a:pPr marL="0" indent="0">
              <a:lnSpc>
                <a:spcPct val="120000"/>
              </a:lnSpc>
              <a:buNone/>
            </a:pPr>
            <a:endParaRPr lang="en-US" sz="7400" b="1" kern="0" dirty="0">
              <a:latin typeface="Arial" panose="020B0604020202020204" pitchFamily="34" charset="0"/>
              <a:ea typeface="Times New Roman" panose="02020603050405020304" pitchFamily="18" charset="0"/>
            </a:endParaRPr>
          </a:p>
          <a:p>
            <a:pPr marL="0" indent="0">
              <a:lnSpc>
                <a:spcPct val="120000"/>
              </a:lnSpc>
              <a:buNone/>
            </a:pPr>
            <a:r>
              <a:rPr lang="en-US" sz="7400" b="1" dirty="0">
                <a:effectLst/>
                <a:latin typeface="Arial" panose="020B0604020202020204" pitchFamily="34" charset="0"/>
                <a:ea typeface="Times New Roman" panose="02020603050405020304" pitchFamily="18" charset="0"/>
              </a:rPr>
              <a:t>The win-win initiative suggests that clinical oncologists shouldn’t copy protocols or guidelines of international societies or groups automatically if they don’t fit the local patients and conditions. For example, by definition, the cancer treatment guidelines could be very useful as guides, </a:t>
            </a:r>
            <a:r>
              <a:rPr lang="en-US" sz="7400" b="1" dirty="0">
                <a:solidFill>
                  <a:srgbClr val="FF0000"/>
                </a:solidFill>
                <a:effectLst/>
                <a:latin typeface="Arial" panose="020B0604020202020204" pitchFamily="34" charset="0"/>
                <a:ea typeface="Times New Roman" panose="02020603050405020304" pitchFamily="18" charset="0"/>
              </a:rPr>
              <a:t>but, not be  obligatory considered </a:t>
            </a:r>
            <a:r>
              <a:rPr lang="en-US" sz="7400" b="1" dirty="0">
                <a:effectLst/>
                <a:latin typeface="Arial" panose="020B0604020202020204" pitchFamily="34" charset="0"/>
                <a:ea typeface="Times New Roman" panose="02020603050405020304" pitchFamily="18" charset="0"/>
              </a:rPr>
              <a:t>as pathways to treat every patient in all communities in the world. Useful approaches and protocols could be tailored in scientific evidence-based ways in order to consider how to get better value, patient- centered health care according to the real conditions among your patients in different communities. This means that there is a wide gate for scientific works and relevant publications for the real world practice . </a:t>
            </a:r>
          </a:p>
          <a:p>
            <a:pPr marL="0" indent="0">
              <a:lnSpc>
                <a:spcPct val="120000"/>
              </a:lnSpc>
              <a:buNone/>
            </a:pPr>
            <a:r>
              <a:rPr lang="en-US" sz="4400" b="1" dirty="0">
                <a:latin typeface="Arial" panose="020B0604020202020204" pitchFamily="34" charset="0"/>
                <a:ea typeface="Times New Roman" panose="02020603050405020304" pitchFamily="18" charset="0"/>
              </a:rPr>
              <a:t> </a:t>
            </a:r>
            <a:endParaRPr lang="en-US" sz="1800" b="1" dirty="0">
              <a:latin typeface="Arial" panose="020B0604020202020204" pitchFamily="34" charset="0"/>
              <a:ea typeface="Times New Roman" panose="02020603050405020304" pitchFamily="18" charset="0"/>
            </a:endParaRPr>
          </a:p>
          <a:p>
            <a:pPr marL="0" marR="0" algn="just">
              <a:spcBef>
                <a:spcPts val="0"/>
              </a:spcBef>
              <a:spcAft>
                <a:spcPts val="0"/>
              </a:spcAft>
            </a:pPr>
            <a:r>
              <a:rPr lang="en-US" sz="4200" b="1" dirty="0">
                <a:effectLst/>
                <a:latin typeface="Arial" panose="020B0604020202020204" pitchFamily="34" charset="0"/>
                <a:ea typeface="Times New Roman" panose="02020603050405020304" pitchFamily="18" charset="0"/>
              </a:rPr>
              <a:t>References:   </a:t>
            </a:r>
          </a:p>
          <a:p>
            <a:pPr marL="0" marR="0" indent="0" algn="just">
              <a:spcBef>
                <a:spcPts val="0"/>
              </a:spcBef>
              <a:spcAft>
                <a:spcPts val="0"/>
              </a:spcAft>
              <a:buNone/>
            </a:pPr>
            <a:endParaRPr lang="en-US" sz="4200" b="1"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200" b="1" dirty="0">
                <a:effectLst/>
                <a:latin typeface="Arial" panose="020B0604020202020204" pitchFamily="34" charset="0"/>
                <a:ea typeface="Times New Roman" panose="02020603050405020304" pitchFamily="18" charset="0"/>
              </a:rPr>
              <a:t>1.  </a:t>
            </a:r>
            <a:r>
              <a:rPr lang="en-US" sz="4200" b="1" dirty="0">
                <a:solidFill>
                  <a:srgbClr val="241F20"/>
                </a:solidFill>
                <a:effectLst/>
                <a:latin typeface="Arial" panose="020B0604020202020204" pitchFamily="34" charset="0"/>
                <a:ea typeface="Times New Roman" panose="02020603050405020304" pitchFamily="18" charset="0"/>
              </a:rPr>
              <a:t>The Win-Win Initiative.  </a:t>
            </a:r>
            <a:r>
              <a:rPr lang="en-US" sz="4200" b="1" u="sng" dirty="0">
                <a:solidFill>
                  <a:srgbClr val="0563C1"/>
                </a:solidFill>
                <a:effectLst/>
                <a:latin typeface="Arial" panose="020B0604020202020204" pitchFamily="34" charset="0"/>
                <a:ea typeface="Times New Roman" panose="02020603050405020304" pitchFamily="18" charset="0"/>
                <a:hlinkClick r:id="rId2"/>
              </a:rPr>
              <a:t>www.icedoc.org/winwin.htm</a:t>
            </a:r>
            <a:r>
              <a:rPr lang="en-US" sz="4200" b="1" dirty="0">
                <a:solidFill>
                  <a:srgbClr val="241F20"/>
                </a:solidFill>
                <a:effectLst/>
                <a:latin typeface="Arial" panose="020B0604020202020204" pitchFamily="34" charset="0"/>
                <a:ea typeface="Times New Roman" panose="02020603050405020304" pitchFamily="18" charset="0"/>
              </a:rPr>
              <a:t>   and </a:t>
            </a:r>
            <a:r>
              <a:rPr lang="en-US" sz="4200" b="1" u="sng" dirty="0">
                <a:solidFill>
                  <a:srgbClr val="0563C1"/>
                </a:solidFill>
                <a:effectLst/>
                <a:latin typeface="Arial" panose="020B0604020202020204" pitchFamily="34" charset="0"/>
                <a:ea typeface="Times New Roman" panose="02020603050405020304" pitchFamily="18" charset="0"/>
                <a:hlinkClick r:id="rId3"/>
              </a:rPr>
              <a:t>www.icedoc.net/winwin.htm</a:t>
            </a:r>
            <a:r>
              <a:rPr lang="en-US" sz="4200" b="1"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4200" b="1" dirty="0">
                <a:effectLst/>
                <a:latin typeface="Arial" panose="020B0604020202020204" pitchFamily="34" charset="0"/>
                <a:ea typeface="Times New Roman" panose="02020603050405020304" pitchFamily="18" charset="0"/>
              </a:rPr>
              <a:t>  </a:t>
            </a:r>
            <a:endParaRPr lang="en-US" sz="4200" b="1" dirty="0">
              <a:effectLst/>
              <a:latin typeface="Times New Roman" panose="02020603050405020304" pitchFamily="18" charset="0"/>
              <a:ea typeface="Times New Roman" panose="02020603050405020304" pitchFamily="18" charset="0"/>
            </a:endParaRPr>
          </a:p>
          <a:p>
            <a:pPr marL="0" algn="just">
              <a:spcBef>
                <a:spcPts val="0"/>
              </a:spcBef>
            </a:pPr>
            <a:r>
              <a:rPr lang="en-US" sz="4200" b="1" dirty="0">
                <a:effectLst/>
                <a:latin typeface="Arial" panose="020B0604020202020204" pitchFamily="34" charset="0"/>
                <a:ea typeface="Times New Roman" panose="02020603050405020304" pitchFamily="18" charset="0"/>
              </a:rPr>
              <a:t>2. </a:t>
            </a:r>
            <a:r>
              <a:rPr lang="en-US" sz="4200" b="1" dirty="0" err="1">
                <a:effectLst/>
                <a:latin typeface="Arial" panose="020B0604020202020204" pitchFamily="34" charset="0"/>
                <a:ea typeface="Times New Roman" panose="02020603050405020304" pitchFamily="18" charset="0"/>
              </a:rPr>
              <a:t>Elzawawy</a:t>
            </a:r>
            <a:r>
              <a:rPr lang="en-US" sz="4200" b="1" dirty="0">
                <a:effectLst/>
                <a:latin typeface="Arial" panose="020B0604020202020204" pitchFamily="34" charset="0"/>
                <a:ea typeface="Times New Roman" panose="02020603050405020304" pitchFamily="18" charset="0"/>
              </a:rPr>
              <a:t> A. (2012). Science and Affordability of Cancer Drugs and Radiotherapy in the World - Win-Win Scenarios.  In: Advances in Cancer Management, Ravinder Mohan (Ed.), </a:t>
            </a:r>
            <a:r>
              <a:rPr lang="en-US" sz="4200" b="1" dirty="0" err="1">
                <a:effectLst/>
                <a:latin typeface="Arial" panose="020B0604020202020204" pitchFamily="34" charset="0"/>
                <a:ea typeface="Times New Roman" panose="02020603050405020304" pitchFamily="18" charset="0"/>
              </a:rPr>
              <a:t>InTech</a:t>
            </a:r>
            <a:r>
              <a:rPr lang="en-US" sz="4200" b="1" dirty="0">
                <a:effectLst/>
                <a:latin typeface="Arial" panose="020B0604020202020204" pitchFamily="34" charset="0"/>
                <a:ea typeface="Times New Roman" panose="02020603050405020304" pitchFamily="18" charset="0"/>
              </a:rPr>
              <a:t>, </a:t>
            </a:r>
            <a:r>
              <a:rPr lang="en-US" sz="42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Free access and download:  </a:t>
            </a:r>
            <a:r>
              <a:rPr lang="en-US" sz="4200" b="1" u="none" strike="noStrike" dirty="0">
                <a:solidFill>
                  <a:srgbClr val="222222"/>
                </a:solidFill>
                <a:effectLst/>
                <a:latin typeface="Calibri" panose="020F0502020204030204" pitchFamily="34" charset="0"/>
                <a:ea typeface="Calibri" panose="020F0502020204030204" pitchFamily="34" charset="0"/>
                <a:cs typeface="Calibri" panose="020F0502020204030204" pitchFamily="34" charset="0"/>
                <a:hlinkClick r:id="rId4"/>
              </a:rPr>
              <a:t>https://www.intechopen.com/chapters/26808</a:t>
            </a:r>
            <a:endParaRPr lang="en-US" sz="4200"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spcBef>
                <a:spcPts val="0"/>
              </a:spcBef>
              <a:spcAft>
                <a:spcPts val="0"/>
              </a:spcAft>
              <a:buNone/>
            </a:pPr>
            <a:r>
              <a:rPr lang="en-US" sz="4200" b="1" dirty="0">
                <a:effectLst/>
                <a:latin typeface="Arial" panose="020B0604020202020204" pitchFamily="34" charset="0"/>
                <a:ea typeface="Times New Roman" panose="02020603050405020304" pitchFamily="18" charset="0"/>
              </a:rPr>
              <a:t> </a:t>
            </a:r>
          </a:p>
          <a:p>
            <a:pPr marL="0" marR="0" algn="just">
              <a:spcBef>
                <a:spcPts val="0"/>
              </a:spcBef>
              <a:spcAft>
                <a:spcPts val="0"/>
              </a:spcAft>
            </a:pPr>
            <a:r>
              <a:rPr lang="en-US" sz="4200" b="1" u="sng" dirty="0">
                <a:solidFill>
                  <a:srgbClr val="0563C1"/>
                </a:solidFill>
                <a:effectLst/>
                <a:latin typeface="Arial" panose="020B0604020202020204" pitchFamily="34" charset="0"/>
                <a:ea typeface="Calibri" panose="020F0502020204030204" pitchFamily="34" charset="0"/>
                <a:cs typeface="ITC Franklin Gothic Std Med"/>
              </a:rPr>
              <a:t>3. </a:t>
            </a:r>
            <a:r>
              <a:rPr lang="en-US" sz="4200" b="1" dirty="0" err="1">
                <a:solidFill>
                  <a:srgbClr val="000000"/>
                </a:solidFill>
                <a:effectLst/>
                <a:latin typeface="Arial" panose="020B0604020202020204" pitchFamily="34" charset="0"/>
                <a:ea typeface="Calibri" panose="020F0502020204030204" pitchFamily="34" charset="0"/>
                <a:cs typeface="ITC Franklin Gothic Std Med"/>
              </a:rPr>
              <a:t>Elzawawy</a:t>
            </a:r>
            <a:r>
              <a:rPr lang="en-US" sz="4200" b="1" dirty="0">
                <a:solidFill>
                  <a:srgbClr val="000000"/>
                </a:solidFill>
                <a:effectLst/>
                <a:latin typeface="Arial" panose="020B0604020202020204" pitchFamily="34" charset="0"/>
                <a:ea typeface="Calibri" panose="020F0502020204030204" pitchFamily="34" charset="0"/>
                <a:cs typeface="ITC Franklin Gothic Std Med"/>
              </a:rPr>
              <a:t> A. (2015). Breast Cancer as a Model to Improve Outcome of Cancer Care in Low- and Middle-Income Countries has now been published in the following paginated issue of World Journal of Surgery: Volume 39, Issue 3 (2015), Page 693-694.</a:t>
            </a:r>
            <a:endParaRPr lang="en-US" sz="4200" b="1" dirty="0">
              <a:solidFill>
                <a:srgbClr val="000000"/>
              </a:solidFill>
              <a:effectLst/>
              <a:latin typeface="ITC Franklin Gothic Std Med"/>
              <a:ea typeface="Calibri" panose="020F0502020204030204" pitchFamily="34" charset="0"/>
              <a:cs typeface="ITC Franklin Gothic Std Med"/>
            </a:endParaRPr>
          </a:p>
          <a:p>
            <a:pPr marL="0" indent="0">
              <a:buNone/>
            </a:pPr>
            <a:endParaRPr lang="en-US" sz="1800" b="1" dirty="0">
              <a:effectLst/>
              <a:latin typeface="Times New Roman" panose="02020603050405020304" pitchFamily="18" charset="0"/>
              <a:ea typeface="Times New Roman" panose="02020603050405020304" pitchFamily="18" charset="0"/>
            </a:endParaRPr>
          </a:p>
          <a:p>
            <a:pPr marL="0" indent="0">
              <a:buNone/>
            </a:pPr>
            <a:endParaRPr lang="en-US" sz="1800" kern="0" dirty="0">
              <a:effectLst/>
              <a:latin typeface="Arial" panose="020B0604020202020204" pitchFamily="34" charset="0"/>
              <a:ea typeface="Times New Roman" panose="02020603050405020304" pitchFamily="18" charset="0"/>
            </a:endParaRPr>
          </a:p>
          <a:p>
            <a:pPr marL="0" indent="0">
              <a:buNone/>
            </a:pPr>
            <a:endParaRPr lang="en-US" sz="1800" kern="0" dirty="0">
              <a:latin typeface="Arial" panose="020B0604020202020204" pitchFamily="34" charset="0"/>
              <a:ea typeface="Times New Roman" panose="02020603050405020304" pitchFamily="18" charset="0"/>
            </a:endParaRPr>
          </a:p>
          <a:p>
            <a:pPr marL="0" indent="0">
              <a:buNone/>
            </a:pPr>
            <a:r>
              <a:rPr lang="en-US" sz="1800" kern="0" dirty="0">
                <a:effectLst/>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64540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60F29-2F0A-6764-2AC5-45C6E4020B3A}"/>
              </a:ext>
            </a:extLst>
          </p:cNvPr>
          <p:cNvSpPr>
            <a:spLocks noGrp="1"/>
          </p:cNvSpPr>
          <p:nvPr>
            <p:ph idx="1"/>
          </p:nvPr>
        </p:nvSpPr>
        <p:spPr>
          <a:xfrm>
            <a:off x="211757" y="192504"/>
            <a:ext cx="11694694" cy="6525929"/>
          </a:xfrm>
        </p:spPr>
        <p:txBody>
          <a:bodyPr>
            <a:normAutofit/>
          </a:bodyPr>
          <a:lstStyle/>
          <a:p>
            <a:pPr marL="0" marR="0" algn="just">
              <a:spcBef>
                <a:spcPts val="0"/>
              </a:spcBef>
              <a:spcAft>
                <a:spcPts val="0"/>
              </a:spcAft>
            </a:pPr>
            <a:r>
              <a:rPr lang="en-US" sz="1800" b="1" dirty="0">
                <a:solidFill>
                  <a:srgbClr val="FF0000"/>
                </a:solidFill>
                <a:latin typeface="Arial" panose="020B0604020202020204" pitchFamily="34" charset="0"/>
                <a:ea typeface="Times New Roman" panose="02020603050405020304" pitchFamily="18" charset="0"/>
              </a:rPr>
              <a:t>Secondly:</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The total costs and not solely prices of drugs or devices per se  </a:t>
            </a:r>
          </a:p>
          <a:p>
            <a:pPr marL="0" marR="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In France, the contribution of drug costs was less than 20% of the total costs of cancer care.  </a:t>
            </a:r>
          </a:p>
          <a:p>
            <a:pPr marL="0" marR="0" indent="0" algn="just">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In the USA, </a:t>
            </a:r>
            <a:r>
              <a:rPr lang="en-US" sz="1800" dirty="0">
                <a:solidFill>
                  <a:srgbClr val="303030"/>
                </a:solidFill>
                <a:effectLst/>
                <a:latin typeface="Arial" panose="020B0604020202020204" pitchFamily="34" charset="0"/>
                <a:ea typeface="Times New Roman" panose="02020603050405020304" pitchFamily="18" charset="0"/>
              </a:rPr>
              <a:t>Barlas posed the question “Are hospital prices a bigger Problem than drug prices?” and he presented these </a:t>
            </a:r>
            <a:r>
              <a:rPr lang="en-US" sz="1800" dirty="0">
                <a:solidFill>
                  <a:srgbClr val="000000"/>
                </a:solidFill>
                <a:effectLst/>
                <a:latin typeface="Arial" panose="020B0604020202020204" pitchFamily="34" charset="0"/>
                <a:ea typeface="Times New Roman" panose="02020603050405020304" pitchFamily="18" charset="0"/>
              </a:rPr>
              <a:t>statistics :  </a:t>
            </a:r>
          </a:p>
          <a:p>
            <a:pPr marL="0" marR="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SzPts val="1000"/>
              <a:buNone/>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 Overall, hospitals represent 33% of U.S. health care costs; physician and clinical spending, 20%; and drugs, 10%.</a:t>
            </a:r>
            <a:endParaRPr lang="en-US" sz="1800" dirty="0">
              <a:solidFill>
                <a:srgbClr val="000000"/>
              </a:solidFill>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SzPts val="1000"/>
              <a:buNone/>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Total U.S. hospital spending in 2017 reached $1.1 trillion, compared with $333 billion for prescription drugs, according to findings of the Centers for Medicare and Medicaid Services (CMS). </a:t>
            </a:r>
          </a:p>
          <a:p>
            <a:pPr marL="0" marR="0" lvl="0" indent="0" algn="just">
              <a:spcBef>
                <a:spcPts val="0"/>
              </a:spcBef>
              <a:spcAft>
                <a:spcPts val="0"/>
              </a:spcAft>
              <a:buSzPts val="1000"/>
              <a:buNone/>
              <a:tabLst>
                <a:tab pos="457200" algn="l"/>
              </a:tabLs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SzPts val="1000"/>
              <a:buNone/>
              <a:tabLst>
                <a:tab pos="457200" algn="l"/>
              </a:tabLst>
            </a:pPr>
            <a:endParaRPr lang="en-US" sz="1800" dirty="0">
              <a:solidFill>
                <a:srgbClr val="000000"/>
              </a:solidFill>
              <a:latin typeface="Arial" panose="020B0604020202020204" pitchFamily="34" charset="0"/>
              <a:ea typeface="Times New Roman" panose="02020603050405020304" pitchFamily="18" charset="0"/>
            </a:endParaRPr>
          </a:p>
          <a:p>
            <a:pPr marL="0" marR="0" lvl="0" indent="0" algn="just">
              <a:spcBef>
                <a:spcPts val="0"/>
              </a:spcBef>
              <a:spcAft>
                <a:spcPts val="0"/>
              </a:spcAft>
              <a:buSzPts val="1000"/>
              <a:buNone/>
              <a:tabLst>
                <a:tab pos="457200" algn="l"/>
              </a:tabLs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fr-FR" sz="1200" b="1" dirty="0">
                <a:effectLst/>
                <a:latin typeface="Arial" panose="020B0604020202020204" pitchFamily="34" charset="0"/>
                <a:ea typeface="Times New Roman" panose="02020603050405020304" pitchFamily="18" charset="0"/>
              </a:rPr>
              <a:t>Références</a:t>
            </a:r>
            <a:r>
              <a:rPr lang="fr-FR" sz="1200" b="1" dirty="0">
                <a:latin typeface="Arial" panose="020B0604020202020204" pitchFamily="34" charset="0"/>
                <a:ea typeface="Times New Roman" panose="02020603050405020304" pitchFamily="18" charset="0"/>
              </a:rPr>
              <a:t> :</a:t>
            </a:r>
            <a:r>
              <a:rPr lang="fr-FR" sz="1200" b="1" dirty="0">
                <a:effectLst/>
                <a:latin typeface="Arial" panose="020B0604020202020204" pitchFamily="34" charset="0"/>
                <a:ea typeface="Times New Roman" panose="02020603050405020304" pitchFamily="18" charset="0"/>
              </a:rPr>
              <a:t> Amalric F. (2007).</a:t>
            </a:r>
            <a:r>
              <a:rPr lang="fr-FR" sz="1200" dirty="0">
                <a:effectLst/>
                <a:latin typeface="Arial" panose="020B0604020202020204" pitchFamily="34" charset="0"/>
                <a:ea typeface="Times New Roman" panose="02020603050405020304" pitchFamily="18" charset="0"/>
              </a:rPr>
              <a:t> Analyse </a:t>
            </a:r>
            <a:r>
              <a:rPr lang="fr-FR" sz="1200" dirty="0" err="1">
                <a:effectLst/>
                <a:latin typeface="Arial" panose="020B0604020202020204" pitchFamily="34" charset="0"/>
                <a:ea typeface="Times New Roman" panose="02020603050405020304" pitchFamily="18" charset="0"/>
              </a:rPr>
              <a:t>economique</a:t>
            </a:r>
            <a:r>
              <a:rPr lang="fr-FR" sz="1200" dirty="0">
                <a:effectLst/>
                <a:latin typeface="Arial" panose="020B0604020202020204" pitchFamily="34" charset="0"/>
                <a:ea typeface="Times New Roman" panose="02020603050405020304" pitchFamily="18" charset="0"/>
              </a:rPr>
              <a:t> des couts de cancer en France. Impact sur la </a:t>
            </a:r>
            <a:r>
              <a:rPr lang="fr-FR" sz="1200" dirty="0" err="1">
                <a:effectLst/>
                <a:latin typeface="Arial" panose="020B0604020202020204" pitchFamily="34" charset="0"/>
                <a:ea typeface="Times New Roman" panose="02020603050405020304" pitchFamily="18" charset="0"/>
              </a:rPr>
              <a:t>qualite</a:t>
            </a:r>
            <a:r>
              <a:rPr lang="fr-FR" sz="1200" dirty="0">
                <a:effectLst/>
                <a:latin typeface="Arial" panose="020B0604020202020204" pitchFamily="34" charset="0"/>
                <a:ea typeface="Times New Roman" panose="02020603050405020304" pitchFamily="18" charset="0"/>
              </a:rPr>
              <a:t>´ de vie, </a:t>
            </a:r>
            <a:r>
              <a:rPr lang="fr-FR" sz="1200" dirty="0" err="1">
                <a:effectLst/>
                <a:latin typeface="Arial" panose="020B0604020202020204" pitchFamily="34" charset="0"/>
                <a:ea typeface="Times New Roman" panose="02020603050405020304" pitchFamily="18" charset="0"/>
              </a:rPr>
              <a:t>prevention</a:t>
            </a:r>
            <a:r>
              <a:rPr lang="fr-FR" sz="1200" dirty="0">
                <a:effectLst/>
                <a:latin typeface="Arial" panose="020B0604020202020204" pitchFamily="34" charset="0"/>
                <a:ea typeface="Times New Roman" panose="02020603050405020304" pitchFamily="18" charset="0"/>
              </a:rPr>
              <a:t>, </a:t>
            </a:r>
            <a:r>
              <a:rPr lang="fr-FR" sz="1200" dirty="0" err="1">
                <a:effectLst/>
                <a:latin typeface="Arial" panose="020B0604020202020204" pitchFamily="34" charset="0"/>
                <a:ea typeface="Times New Roman" panose="02020603050405020304" pitchFamily="18" charset="0"/>
              </a:rPr>
              <a:t>depistage</a:t>
            </a:r>
            <a:r>
              <a:rPr lang="fr-FR" sz="1200" dirty="0">
                <a:effectLst/>
                <a:latin typeface="Arial" panose="020B0604020202020204" pitchFamily="34" charset="0"/>
                <a:ea typeface="Times New Roman" panose="02020603050405020304" pitchFamily="18" charset="0"/>
              </a:rPr>
              <a:t>, soin, recherche. </a:t>
            </a:r>
            <a:r>
              <a:rPr lang="en-US" sz="1200" dirty="0" err="1">
                <a:effectLst/>
                <a:latin typeface="Arial" panose="020B0604020202020204" pitchFamily="34" charset="0"/>
                <a:ea typeface="Times New Roman" panose="02020603050405020304" pitchFamily="18" charset="0"/>
              </a:rPr>
              <a:t>Institut</a:t>
            </a:r>
            <a:r>
              <a:rPr lang="en-US" sz="1200" dirty="0">
                <a:effectLst/>
                <a:latin typeface="Arial" panose="020B0604020202020204" pitchFamily="34" charset="0"/>
                <a:ea typeface="Times New Roman" panose="02020603050405020304" pitchFamily="18" charset="0"/>
              </a:rPr>
              <a:t> National Du Cancer, France.</a:t>
            </a:r>
            <a:r>
              <a:rPr lang="en-US" sz="1200" b="1"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2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200" dirty="0">
                <a:solidFill>
                  <a:srgbClr val="303030"/>
                </a:solidFill>
                <a:effectLst/>
                <a:latin typeface="Arial" panose="020B0604020202020204" pitchFamily="34" charset="0"/>
                <a:ea typeface="Times New Roman" panose="02020603050405020304" pitchFamily="18" charset="0"/>
              </a:rPr>
              <a:t> </a:t>
            </a:r>
            <a:r>
              <a:rPr lang="en-US" sz="1200" b="1" dirty="0">
                <a:solidFill>
                  <a:srgbClr val="303030"/>
                </a:solidFill>
                <a:effectLst/>
                <a:latin typeface="Arial" panose="020B0604020202020204" pitchFamily="34" charset="0"/>
                <a:ea typeface="Times New Roman" panose="02020603050405020304" pitchFamily="18" charset="0"/>
              </a:rPr>
              <a:t>Barlas S. (2019).</a:t>
            </a:r>
            <a:r>
              <a:rPr lang="en-US" sz="1200" dirty="0">
                <a:solidFill>
                  <a:srgbClr val="303030"/>
                </a:solidFill>
                <a:effectLst/>
                <a:latin typeface="Arial" panose="020B0604020202020204" pitchFamily="34" charset="0"/>
                <a:ea typeface="Times New Roman" panose="02020603050405020304" pitchFamily="18" charset="0"/>
              </a:rPr>
              <a:t> Are Hospital Prices a Bigger Problem than Drug Prices?: Congress Doesn't Know, Doesn't Care. </a:t>
            </a:r>
            <a:r>
              <a:rPr lang="en-US" sz="1200" i="1" dirty="0">
                <a:solidFill>
                  <a:srgbClr val="303030"/>
                </a:solidFill>
                <a:effectLst/>
                <a:latin typeface="Arial" panose="020B0604020202020204" pitchFamily="34" charset="0"/>
                <a:ea typeface="Times New Roman" panose="02020603050405020304" pitchFamily="18" charset="0"/>
              </a:rPr>
              <a:t>P &amp; T : a peer-reviewed journal for formulary management</a:t>
            </a:r>
            <a:r>
              <a:rPr lang="en-US" sz="1200" dirty="0">
                <a:solidFill>
                  <a:srgbClr val="303030"/>
                </a:solidFill>
                <a:effectLst/>
                <a:latin typeface="Arial" panose="020B0604020202020204" pitchFamily="34" charset="0"/>
                <a:ea typeface="Times New Roman" panose="02020603050405020304" pitchFamily="18" charset="0"/>
              </a:rPr>
              <a:t>, </a:t>
            </a:r>
            <a:r>
              <a:rPr lang="en-US" sz="1200" i="1" dirty="0">
                <a:solidFill>
                  <a:srgbClr val="303030"/>
                </a:solidFill>
                <a:effectLst/>
                <a:latin typeface="Arial" panose="020B0604020202020204" pitchFamily="34" charset="0"/>
                <a:ea typeface="Times New Roman" panose="02020603050405020304" pitchFamily="18" charset="0"/>
              </a:rPr>
              <a:t>44</a:t>
            </a:r>
            <a:r>
              <a:rPr lang="en-US" sz="1200" dirty="0">
                <a:solidFill>
                  <a:srgbClr val="303030"/>
                </a:solidFill>
                <a:effectLst/>
                <a:latin typeface="Arial" panose="020B0604020202020204" pitchFamily="34" charset="0"/>
                <a:ea typeface="Times New Roman" panose="02020603050405020304" pitchFamily="18" charset="0"/>
              </a:rPr>
              <a:t>(5), 259–299.  </a:t>
            </a:r>
            <a:endParaRPr lang="en-US" sz="1200" dirty="0">
              <a:effectLst/>
              <a:latin typeface="Times New Roman" panose="02020603050405020304" pitchFamily="18" charset="0"/>
              <a:ea typeface="Times New Roman" panose="02020603050405020304" pitchFamily="18" charset="0"/>
            </a:endParaRPr>
          </a:p>
          <a:p>
            <a:r>
              <a:rPr lang="en-US" sz="1200" u="sng" kern="0" dirty="0">
                <a:solidFill>
                  <a:srgbClr val="0563C1"/>
                </a:solidFill>
                <a:effectLst/>
                <a:latin typeface="Arial" panose="020B0604020202020204" pitchFamily="34" charset="0"/>
                <a:ea typeface="Times New Roman" panose="02020603050405020304" pitchFamily="18" charset="0"/>
                <a:hlinkClick r:id="rId2"/>
              </a:rPr>
              <a:t>https://www.ncbi.nlm.nih.gov/pmc/articles/PMC6487976/</a:t>
            </a:r>
            <a:endParaRPr lang="en-US" sz="1200" dirty="0"/>
          </a:p>
        </p:txBody>
      </p:sp>
    </p:spTree>
    <p:extLst>
      <p:ext uri="{BB962C8B-B14F-4D97-AF65-F5344CB8AC3E}">
        <p14:creationId xmlns:p14="http://schemas.microsoft.com/office/powerpoint/2010/main" val="3785791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3773A5-4154-1131-0C35-86A2FDB174DB}"/>
              </a:ext>
            </a:extLst>
          </p:cNvPr>
          <p:cNvSpPr>
            <a:spLocks noGrp="1"/>
          </p:cNvSpPr>
          <p:nvPr>
            <p:ph idx="1"/>
          </p:nvPr>
        </p:nvSpPr>
        <p:spPr>
          <a:xfrm>
            <a:off x="173255" y="125128"/>
            <a:ext cx="11781321" cy="6593306"/>
          </a:xfrm>
        </p:spPr>
        <p:txBody>
          <a:bodyPr>
            <a:normAutofit/>
          </a:bodyPr>
          <a:lstStyle/>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 </a:t>
            </a:r>
            <a:r>
              <a:rPr lang="en-US" b="1" dirty="0">
                <a:solidFill>
                  <a:srgbClr val="FF0000"/>
                </a:solidFill>
                <a:effectLst/>
                <a:latin typeface="Arial" panose="020B0604020202020204" pitchFamily="34" charset="0"/>
                <a:ea typeface="Times New Roman" panose="02020603050405020304" pitchFamily="18" charset="0"/>
              </a:rPr>
              <a:t>However, in the last years there is more skyrocketing increase of prices of the new drugs than ever. </a:t>
            </a:r>
          </a:p>
          <a:p>
            <a:pPr marL="0" marR="0" indent="0" algn="just">
              <a:spcBef>
                <a:spcPts val="0"/>
              </a:spcBef>
              <a:spcAft>
                <a:spcPts val="0"/>
              </a:spcAft>
              <a:buNone/>
            </a:pP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dirty="0">
                <a:effectLst/>
                <a:latin typeface="Arial" panose="020B0604020202020204" pitchFamily="34" charset="0"/>
                <a:ea typeface="Times New Roman" panose="02020603050405020304" pitchFamily="18" charset="0"/>
              </a:rPr>
              <a:t>Ideally, value-based pricing of drugs or approval</a:t>
            </a:r>
            <a:r>
              <a:rPr lang="en-US" dirty="0">
                <a:solidFill>
                  <a:srgbClr val="FF0000"/>
                </a:solidFill>
                <a:effectLst/>
                <a:latin typeface="Arial" panose="020B0604020202020204" pitchFamily="34" charset="0"/>
                <a:ea typeface="Times New Roman" panose="02020603050405020304" pitchFamily="18" charset="0"/>
              </a:rPr>
              <a:t>-</a:t>
            </a:r>
            <a:r>
              <a:rPr lang="en-US" dirty="0">
                <a:effectLst/>
                <a:latin typeface="Arial" panose="020B0604020202020204" pitchFamily="34" charset="0"/>
                <a:ea typeface="Times New Roman" panose="02020603050405020304" pitchFamily="18" charset="0"/>
              </a:rPr>
              <a:t>based on incremental cost-effectiveness (ICER), expressed per </a:t>
            </a:r>
            <a:r>
              <a:rPr lang="en-US" sz="2800" dirty="0">
                <a:effectLst/>
                <a:latin typeface="Arial" panose="020B0604020202020204" pitchFamily="34" charset="0"/>
                <a:ea typeface="Times New Roman" panose="02020603050405020304" pitchFamily="18" charset="0"/>
              </a:rPr>
              <a:t>quality-adjusted life year (QALY)</a:t>
            </a:r>
            <a:r>
              <a:rPr lang="en-US" dirty="0">
                <a:effectLst/>
                <a:latin typeface="Arial" panose="020B0604020202020204" pitchFamily="34" charset="0"/>
                <a:ea typeface="Times New Roman" panose="02020603050405020304" pitchFamily="18" charset="0"/>
              </a:rPr>
              <a:t> gained, in relation to average national income would be a promising method for setting limits on the cost of new treatments    </a:t>
            </a:r>
          </a:p>
          <a:p>
            <a:pPr marL="0" marR="0" indent="0" algn="just">
              <a:spcBef>
                <a:spcPts val="0"/>
              </a:spcBef>
              <a:spcAft>
                <a:spcPts val="0"/>
              </a:spcAft>
              <a:buNone/>
            </a:pPr>
            <a:endParaRPr lang="en-US" dirty="0">
              <a:effectLst/>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100" b="1" dirty="0">
                <a:effectLst/>
                <a:latin typeface="Arial" panose="020B0604020202020204" pitchFamily="34" charset="0"/>
                <a:ea typeface="Times New Roman" panose="02020603050405020304" pitchFamily="18" charset="0"/>
              </a:rPr>
              <a:t>(S</a:t>
            </a:r>
            <a:r>
              <a:rPr lang="fr-FR" sz="1100" b="1" kern="0" dirty="0" err="1">
                <a:effectLst/>
                <a:latin typeface="Arial" panose="020B0604020202020204" pitchFamily="34" charset="0"/>
                <a:ea typeface="Times New Roman" panose="02020603050405020304" pitchFamily="18" charset="0"/>
              </a:rPr>
              <a:t>ullivan</a:t>
            </a:r>
            <a:r>
              <a:rPr lang="fr-FR" sz="1100" b="1" kern="0" dirty="0">
                <a:effectLst/>
                <a:latin typeface="Arial" panose="020B0604020202020204" pitchFamily="34" charset="0"/>
                <a:ea typeface="Times New Roman" panose="02020603050405020304" pitchFamily="18" charset="0"/>
              </a:rPr>
              <a:t>, R., </a:t>
            </a:r>
            <a:r>
              <a:rPr lang="fr-FR" sz="1100" b="1" kern="0" dirty="0" err="1">
                <a:effectLst/>
                <a:latin typeface="Arial" panose="020B0604020202020204" pitchFamily="34" charset="0"/>
                <a:ea typeface="Times New Roman" panose="02020603050405020304" pitchFamily="18" charset="0"/>
              </a:rPr>
              <a:t>Peppercorn</a:t>
            </a:r>
            <a:r>
              <a:rPr lang="fr-FR" sz="1100" b="1" kern="0" dirty="0">
                <a:effectLst/>
                <a:latin typeface="Arial" panose="020B0604020202020204" pitchFamily="34" charset="0"/>
                <a:ea typeface="Times New Roman" panose="02020603050405020304" pitchFamily="18" charset="0"/>
              </a:rPr>
              <a:t>, J., </a:t>
            </a:r>
            <a:r>
              <a:rPr lang="fr-FR" sz="1100" b="1" kern="0" dirty="0" err="1">
                <a:effectLst/>
                <a:latin typeface="Arial" panose="020B0604020202020204" pitchFamily="34" charset="0"/>
                <a:ea typeface="Times New Roman" panose="02020603050405020304" pitchFamily="18" charset="0"/>
              </a:rPr>
              <a:t>Sikora</a:t>
            </a:r>
            <a:r>
              <a:rPr lang="fr-FR" sz="1100" b="1" kern="0" dirty="0">
                <a:effectLst/>
                <a:latin typeface="Arial" panose="020B0604020202020204" pitchFamily="34" charset="0"/>
                <a:ea typeface="Times New Roman" panose="02020603050405020304" pitchFamily="18" charset="0"/>
              </a:rPr>
              <a:t>, K., et al. </a:t>
            </a:r>
            <a:r>
              <a:rPr lang="en-US" sz="1100" b="1" kern="0" dirty="0">
                <a:effectLst/>
                <a:latin typeface="Arial" panose="020B0604020202020204" pitchFamily="34" charset="0"/>
                <a:ea typeface="Times New Roman" panose="02020603050405020304" pitchFamily="18" charset="0"/>
              </a:rPr>
              <a:t>(2011). Delivering affordable cancer care in high-income countries. Lancet Oncol 12; 933–980 )</a:t>
            </a:r>
            <a:endParaRPr lang="en-US" sz="1100" b="1" dirty="0">
              <a:effectLst/>
              <a:latin typeface="Arial" panose="020B0604020202020204" pitchFamily="34" charset="0"/>
              <a:ea typeface="Times New Roman" panose="02020603050405020304" pitchFamily="18" charset="0"/>
            </a:endParaRPr>
          </a:p>
          <a:p>
            <a:pPr marL="0" marR="0" algn="just">
              <a:spcBef>
                <a:spcPts val="0"/>
              </a:spcBef>
              <a:spcAft>
                <a:spcPts val="0"/>
              </a:spcAft>
            </a:pPr>
            <a:endParaRPr lang="en-US" sz="1200" dirty="0">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 </a:t>
            </a:r>
            <a:r>
              <a:rPr lang="en-US" sz="2400" dirty="0">
                <a:effectLst/>
                <a:latin typeface="Arial" panose="020B0604020202020204" pitchFamily="34" charset="0"/>
                <a:ea typeface="Times New Roman" panose="02020603050405020304" pitchFamily="18" charset="0"/>
              </a:rPr>
              <a:t>In the UK, the National Institute for Health and Clinical Excellence (NICE) evaluates the clinical and cost-effectiveness of oncology interventions, explicitly considering (QALY) gained, and provides the NHS with advice on which treatments should be covered. Then, a value-based pricing system of approval for medicines was adopted in the UK. It is proposed that such a system will recognize innovation, unmet need, and burden of disease, factors that should favor funding of cancer medicines .  </a:t>
            </a:r>
          </a:p>
          <a:p>
            <a:pPr marL="0" marR="0" indent="0" algn="just">
              <a:spcBef>
                <a:spcPts val="0"/>
              </a:spcBef>
              <a:spcAft>
                <a:spcPts val="0"/>
              </a:spcAft>
              <a:buNone/>
            </a:pPr>
            <a:r>
              <a:rPr lang="en-US" sz="2400" dirty="0">
                <a:effectLst/>
                <a:latin typeface="Arial" panose="020B0604020202020204" pitchFamily="34" charset="0"/>
                <a:ea typeface="Times New Roman" panose="02020603050405020304" pitchFamily="18" charset="0"/>
              </a:rPr>
              <a:t> </a:t>
            </a:r>
            <a:r>
              <a:rPr lang="en-US" sz="1200" b="1" dirty="0">
                <a:effectLst/>
                <a:latin typeface="Arial" panose="020B0604020202020204" pitchFamily="34" charset="0"/>
                <a:ea typeface="Times New Roman" panose="02020603050405020304" pitchFamily="18" charset="0"/>
              </a:rPr>
              <a:t>(NICE news. (2011). NICE responds to government plan to introduce value based pricing. NICE news, March 21,2011.)</a:t>
            </a:r>
            <a:endParaRPr lang="en-US" sz="1200" b="1"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1200" b="1"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57941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EACEF-69F6-F7B5-A711-003773C23488}"/>
              </a:ext>
            </a:extLst>
          </p:cNvPr>
          <p:cNvSpPr>
            <a:spLocks noGrp="1"/>
          </p:cNvSpPr>
          <p:nvPr>
            <p:ph idx="1"/>
          </p:nvPr>
        </p:nvSpPr>
        <p:spPr>
          <a:xfrm>
            <a:off x="67377" y="154004"/>
            <a:ext cx="12124623" cy="6703996"/>
          </a:xfrm>
        </p:spPr>
        <p:txBody>
          <a:bodyPr>
            <a:normAutofit lnSpcReduction="10000"/>
          </a:bodyPr>
          <a:lstStyle/>
          <a:p>
            <a:r>
              <a:rPr lang="en-US" sz="2400" dirty="0">
                <a:solidFill>
                  <a:srgbClr val="333333"/>
                </a:solidFill>
                <a:effectLst/>
                <a:latin typeface="Arial" panose="020B0604020202020204" pitchFamily="34" charset="0"/>
                <a:ea typeface="Times New Roman" panose="02020603050405020304" pitchFamily="18" charset="0"/>
              </a:rPr>
              <a:t>U.S. health care payers, health economists and policymakers are looking for strategies to combat high drug prices and spending.  </a:t>
            </a:r>
          </a:p>
          <a:p>
            <a:r>
              <a:rPr lang="en-US" sz="2400" kern="0" dirty="0">
                <a:solidFill>
                  <a:srgbClr val="333333"/>
                </a:solidFill>
                <a:effectLst/>
                <a:latin typeface="Arial" panose="020B0604020202020204" pitchFamily="34" charset="0"/>
                <a:ea typeface="Times New Roman" panose="02020603050405020304" pitchFamily="18" charset="0"/>
              </a:rPr>
              <a:t>To control spending, France sets maximum prices for new products that reflect the added value of the new drug compared with a comparator product. The country also forbids price increases after a new drug’s launch and, after five years, lowers prices and obtains additional discounts based on market competition.  </a:t>
            </a:r>
          </a:p>
          <a:p>
            <a:r>
              <a:rPr lang="en-US" sz="2400" kern="0" dirty="0">
                <a:solidFill>
                  <a:srgbClr val="333333"/>
                </a:solidFill>
                <a:effectLst/>
                <a:latin typeface="Arial" panose="020B0604020202020204" pitchFamily="34" charset="0"/>
                <a:ea typeface="Times New Roman" panose="02020603050405020304" pitchFamily="18" charset="0"/>
              </a:rPr>
              <a:t>France also requires manufacturers to pay refunds if spending exceeds a national pharmaceutical spending cap set by Parliament. </a:t>
            </a:r>
          </a:p>
          <a:p>
            <a:r>
              <a:rPr lang="en-US" sz="2400" kern="0" dirty="0">
                <a:solidFill>
                  <a:srgbClr val="333333"/>
                </a:solidFill>
                <a:effectLst/>
                <a:latin typeface="Arial" panose="020B0604020202020204" pitchFamily="34" charset="0"/>
                <a:ea typeface="Times New Roman" panose="02020603050405020304" pitchFamily="18" charset="0"/>
              </a:rPr>
              <a:t> By retaining approaches used in France, private and public payers in the U.S. could reduce drug spending without restricting access to new drugs.  France’s pharmaceutical cost-control strategy has two parts. First, the government contracts with manufacturers to purchase new medications at a price that reflects their added therapeutic value. Second, it uses a budget restraint to keep national health insurance (NHI) drug spending in line.  </a:t>
            </a:r>
          </a:p>
          <a:p>
            <a:pPr marL="0" indent="0">
              <a:buNone/>
            </a:pPr>
            <a:r>
              <a:rPr lang="en-US" sz="2400" kern="0" dirty="0">
                <a:solidFill>
                  <a:srgbClr val="333333"/>
                </a:solidFill>
                <a:effectLst/>
                <a:latin typeface="Arial" panose="020B0604020202020204" pitchFamily="34" charset="0"/>
                <a:ea typeface="Times New Roman" panose="02020603050405020304" pitchFamily="18" charset="0"/>
              </a:rPr>
              <a:t> </a:t>
            </a:r>
          </a:p>
          <a:p>
            <a:pPr marL="0" marR="0" algn="just">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Paris V</a:t>
            </a:r>
            <a:r>
              <a:rPr lang="en-US" sz="1800" b="1" dirty="0">
                <a:solidFill>
                  <a:srgbClr val="000000"/>
                </a:solidFill>
                <a:effectLst/>
                <a:latin typeface="Arial" panose="020B0604020202020204" pitchFamily="34" charset="0"/>
                <a:ea typeface="Times New Roman" panose="02020603050405020304" pitchFamily="18" charset="0"/>
              </a:rPr>
              <a:t>. (2005).</a:t>
            </a:r>
            <a:r>
              <a:rPr lang="en-US" sz="1800" dirty="0">
                <a:solidFill>
                  <a:srgbClr val="000000"/>
                </a:solidFill>
                <a:effectLst/>
                <a:latin typeface="Arial" panose="020B0604020202020204" pitchFamily="34" charset="0"/>
                <a:ea typeface="Times New Roman" panose="02020603050405020304" pitchFamily="18" charset="0"/>
              </a:rPr>
              <a:t> </a:t>
            </a:r>
            <a:r>
              <a:rPr lang="en-US" sz="1800" dirty="0">
                <a:solidFill>
                  <a:srgbClr val="000000"/>
                </a:solidFill>
                <a:effectLst/>
                <a:latin typeface="Segoe UI" panose="020B0502040204020203" pitchFamily="34" charset="0"/>
                <a:ea typeface="Times New Roman" panose="02020603050405020304" pitchFamily="18" charset="0"/>
              </a:rPr>
              <a:t>Paris V. Pharmaceutical regulation in France 1980-2003. Int J Health </a:t>
            </a:r>
            <a:r>
              <a:rPr lang="en-US" sz="1800" dirty="0" err="1">
                <a:solidFill>
                  <a:srgbClr val="000000"/>
                </a:solidFill>
                <a:effectLst/>
                <a:latin typeface="Segoe UI" panose="020B0502040204020203" pitchFamily="34" charset="0"/>
                <a:ea typeface="Times New Roman" panose="02020603050405020304" pitchFamily="18" charset="0"/>
              </a:rPr>
              <a:t>Plann</a:t>
            </a:r>
            <a:r>
              <a:rPr lang="en-US" sz="1800" dirty="0">
                <a:solidFill>
                  <a:srgbClr val="000000"/>
                </a:solidFill>
                <a:effectLst/>
                <a:latin typeface="Segoe UI" panose="020B0502040204020203" pitchFamily="34" charset="0"/>
                <a:ea typeface="Times New Roman" panose="02020603050405020304" pitchFamily="18" charset="0"/>
              </a:rPr>
              <a:t> Manage. 2005 Oct-Dec;20(4):307-28. </a:t>
            </a:r>
            <a:r>
              <a:rPr lang="en-US" sz="1800" dirty="0" err="1">
                <a:solidFill>
                  <a:srgbClr val="000000"/>
                </a:solidFill>
                <a:effectLst/>
                <a:latin typeface="Segoe UI" panose="020B0502040204020203" pitchFamily="34" charset="0"/>
                <a:ea typeface="Times New Roman" panose="02020603050405020304" pitchFamily="18" charset="0"/>
              </a:rPr>
              <a:t>doi</a:t>
            </a:r>
            <a:r>
              <a:rPr lang="en-US" sz="1800" dirty="0">
                <a:solidFill>
                  <a:srgbClr val="000000"/>
                </a:solidFill>
                <a:effectLst/>
                <a:latin typeface="Segoe UI" panose="020B0502040204020203" pitchFamily="34" charset="0"/>
                <a:ea typeface="Times New Roman" panose="02020603050405020304" pitchFamily="18" charset="0"/>
              </a:rPr>
              <a:t>: 10.1002/hpm.817. PMID: 16335080.</a:t>
            </a: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 </a:t>
            </a:r>
            <a:r>
              <a:rPr lang="fr-FR" sz="1800" spc="-10" dirty="0">
                <a:solidFill>
                  <a:srgbClr val="000000"/>
                </a:solidFill>
                <a:effectLst/>
                <a:latin typeface="Arial" panose="020B0604020202020204" pitchFamily="34" charset="0"/>
                <a:ea typeface="Times New Roman" panose="02020603050405020304" pitchFamily="18" charset="0"/>
              </a:rPr>
              <a:t>Giorgi D (2017).</a:t>
            </a:r>
            <a:r>
              <a:rPr lang="fr-FR" sz="1800" u="none" strike="noStrike" spc="-10" dirty="0">
                <a:solidFill>
                  <a:srgbClr val="000000"/>
                </a:solidFill>
                <a:effectLst/>
                <a:latin typeface="Arial" panose="020B0604020202020204" pitchFamily="34" charset="0"/>
                <a:ea typeface="Times New Roman" panose="02020603050405020304" pitchFamily="18" charset="0"/>
                <a:hlinkClick r:id="rId2"/>
              </a:rPr>
              <a:t>Le Comité Économique des Produits de Santé et la Politique Économique du Médicament</a:t>
            </a:r>
            <a:r>
              <a:rPr lang="fr-FR" sz="1800" spc="-10" dirty="0">
                <a:solidFill>
                  <a:srgbClr val="000000"/>
                </a:solidFill>
                <a:effectLst/>
                <a:latin typeface="Arial" panose="020B0604020202020204" pitchFamily="34" charset="0"/>
                <a:ea typeface="Times New Roman" panose="02020603050405020304" pitchFamily="18" charset="0"/>
              </a:rPr>
              <a:t>,  </a:t>
            </a:r>
            <a:r>
              <a:rPr lang="fr-FR" sz="1800" i="1" spc="-10" dirty="0">
                <a:solidFill>
                  <a:srgbClr val="000000"/>
                </a:solidFill>
                <a:effectLst/>
                <a:latin typeface="Arial" panose="020B0604020202020204" pitchFamily="34" charset="0"/>
                <a:ea typeface="Times New Roman" panose="02020603050405020304" pitchFamily="18" charset="0"/>
              </a:rPr>
              <a:t>Annales Pharmaceutiques Françaises</a:t>
            </a:r>
            <a:r>
              <a:rPr lang="fr-FR" sz="1800" spc="-10" dirty="0">
                <a:solidFill>
                  <a:srgbClr val="000000"/>
                </a:solidFill>
                <a:effectLst/>
                <a:latin typeface="Arial" panose="020B0604020202020204" pitchFamily="34" charset="0"/>
                <a:ea typeface="Times New Roman" panose="02020603050405020304" pitchFamily="18" charset="0"/>
              </a:rPr>
              <a:t> 75, no. 5 (Sept. 2017): 373–84</a:t>
            </a:r>
            <a:r>
              <a:rPr lang="fr-FR" sz="1800" spc="-10" dirty="0">
                <a:solidFill>
                  <a:srgbClr val="000000"/>
                </a:solidFill>
                <a:effectLst/>
                <a:latin typeface="Berlingske Serif Text"/>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fr-FR"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2400" kern="0" dirty="0">
              <a:solidFill>
                <a:srgbClr val="333333"/>
              </a:solidFill>
              <a:effectLst/>
              <a:latin typeface="Arial" panose="020B0604020202020204" pitchFamily="34" charset="0"/>
              <a:ea typeface="Times New Roman" panose="02020603050405020304" pitchFamily="18" charset="0"/>
            </a:endParaRPr>
          </a:p>
          <a:p>
            <a:endParaRPr lang="en-US" sz="2400" kern="0" dirty="0">
              <a:solidFill>
                <a:srgbClr val="333333"/>
              </a:solidFill>
              <a:latin typeface="Arial" panose="020B0604020202020204" pitchFamily="34" charset="0"/>
            </a:endParaRPr>
          </a:p>
          <a:p>
            <a:endParaRPr lang="en-US" sz="2400" dirty="0"/>
          </a:p>
        </p:txBody>
      </p:sp>
    </p:spTree>
    <p:extLst>
      <p:ext uri="{BB962C8B-B14F-4D97-AF65-F5344CB8AC3E}">
        <p14:creationId xmlns:p14="http://schemas.microsoft.com/office/powerpoint/2010/main" val="2047843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0E8FD-C379-309B-D512-9CCECD1F4BE5}"/>
              </a:ext>
            </a:extLst>
          </p:cNvPr>
          <p:cNvSpPr>
            <a:spLocks noGrp="1"/>
          </p:cNvSpPr>
          <p:nvPr>
            <p:ph idx="1"/>
          </p:nvPr>
        </p:nvSpPr>
        <p:spPr>
          <a:xfrm>
            <a:off x="163629" y="86626"/>
            <a:ext cx="11810197" cy="6574055"/>
          </a:xfrm>
        </p:spPr>
        <p:txBody>
          <a:bodyPr/>
          <a:lstStyle/>
          <a:p>
            <a:pPr marL="0" marR="0" algn="just">
              <a:spcBef>
                <a:spcPts val="0"/>
              </a:spcBef>
              <a:spcAft>
                <a:spcPts val="0"/>
              </a:spcAft>
            </a:pPr>
            <a:r>
              <a:rPr lang="en-US" sz="2000" b="1" dirty="0">
                <a:solidFill>
                  <a:srgbClr val="333333"/>
                </a:solidFill>
                <a:effectLst/>
                <a:latin typeface="Arial" panose="020B0604020202020204" pitchFamily="34" charset="0"/>
                <a:ea typeface="Times New Roman" panose="02020603050405020304" pitchFamily="18" charset="0"/>
              </a:rPr>
              <a:t>Using regulation versus relying on markets to advance goals is at the center of a long-standing debate in U.S. health policy. Many analysts contend that regulation is inefficient and prevent competition. France shows that regulation does not prevent price competition and can even make use of market prices. </a:t>
            </a:r>
          </a:p>
          <a:p>
            <a:pPr marL="0" marR="0" algn="just">
              <a:spcBef>
                <a:spcPts val="0"/>
              </a:spcBef>
              <a:spcAft>
                <a:spcPts val="0"/>
              </a:spcAft>
            </a:pPr>
            <a:endParaRPr lang="en-US" sz="2000" b="1" dirty="0">
              <a:solidFill>
                <a:srgbClr val="333333"/>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endParaRPr lang="en-US" sz="20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dirty="0">
                <a:solidFill>
                  <a:srgbClr val="333333"/>
                </a:solidFill>
                <a:effectLst/>
                <a:latin typeface="Arial" panose="020B0604020202020204" pitchFamily="34" charset="0"/>
                <a:ea typeface="Times New Roman" panose="02020603050405020304" pitchFamily="18" charset="0"/>
              </a:rPr>
              <a:t>Although no country’s system can be fully replicated in the U.S. or any other country whether it is rich or less affluent as LMICs. There are lessons from studying how countries like France achieve lower drug prices..  </a:t>
            </a:r>
          </a:p>
          <a:p>
            <a:pPr marL="0" marR="0" indent="0">
              <a:spcBef>
                <a:spcPts val="0"/>
              </a:spcBef>
              <a:spcAft>
                <a:spcPts val="0"/>
              </a:spcAft>
              <a:buNone/>
            </a:pPr>
            <a:r>
              <a:rPr lang="en-US" sz="2000" dirty="0">
                <a:solidFill>
                  <a:srgbClr val="333333"/>
                </a:solidFill>
                <a:latin typeface="Arial" panose="020B0604020202020204" pitchFamily="34" charset="0"/>
                <a:ea typeface="Times New Roman" panose="02020603050405020304" pitchFamily="18" charset="0"/>
              </a:rPr>
              <a:t> </a:t>
            </a:r>
            <a:endParaRPr lang="en-US" sz="2000" dirty="0">
              <a:solidFill>
                <a:srgbClr val="FF0000"/>
              </a:solidFill>
              <a:latin typeface="Arial" panose="020B0604020202020204" pitchFamily="34" charset="0"/>
              <a:ea typeface="Times New Roman" panose="02020603050405020304" pitchFamily="18" charset="0"/>
            </a:endParaRPr>
          </a:p>
          <a:p>
            <a:pPr marL="0" marR="0">
              <a:spcBef>
                <a:spcPts val="0"/>
              </a:spcBef>
              <a:spcAft>
                <a:spcPts val="0"/>
              </a:spcAft>
            </a:pPr>
            <a:r>
              <a:rPr lang="en-US" sz="2000" b="1" dirty="0">
                <a:effectLst/>
                <a:latin typeface="Arial" panose="020B0604020202020204" pitchFamily="34" charset="0"/>
                <a:ea typeface="Times New Roman" panose="02020603050405020304" pitchFamily="18" charset="0"/>
              </a:rPr>
              <a:t>We-in the win-win movement- stress on that the value of interventions or treatment should be patient-centered and also it varies in different communities and conditions. </a:t>
            </a:r>
          </a:p>
          <a:p>
            <a:pPr marL="0" marR="0">
              <a:spcBef>
                <a:spcPts val="0"/>
              </a:spcBef>
              <a:spcAft>
                <a:spcPts val="0"/>
              </a:spcAft>
            </a:pPr>
            <a:endParaRPr lang="en-US" sz="2000" b="1" dirty="0">
              <a:solidFill>
                <a:srgbClr val="FF0000"/>
              </a:solidFill>
              <a:latin typeface="Arial" panose="020B0604020202020204" pitchFamily="34" charset="0"/>
              <a:ea typeface="Times New Roman" panose="02020603050405020304" pitchFamily="18" charset="0"/>
            </a:endParaRPr>
          </a:p>
          <a:p>
            <a:pPr marL="0" marR="0">
              <a:spcBef>
                <a:spcPts val="0"/>
              </a:spcBef>
              <a:spcAft>
                <a:spcPts val="0"/>
              </a:spcAft>
            </a:pPr>
            <a:endParaRPr lang="en-US" sz="2000" b="1" dirty="0">
              <a:solidFill>
                <a:srgbClr val="FF0000"/>
              </a:solidFill>
              <a:effectLst/>
              <a:latin typeface="Arial" panose="020B0604020202020204" pitchFamily="34" charset="0"/>
              <a:ea typeface="Times New Roman" panose="02020603050405020304" pitchFamily="18" charset="0"/>
            </a:endParaRPr>
          </a:p>
          <a:p>
            <a:pPr marL="0" marR="0">
              <a:spcBef>
                <a:spcPts val="0"/>
              </a:spcBef>
              <a:spcAft>
                <a:spcPts val="0"/>
              </a:spcAft>
            </a:pPr>
            <a:endParaRPr lang="en-US" sz="2000" b="1" dirty="0">
              <a:solidFill>
                <a:srgbClr val="FF0000"/>
              </a:solidFill>
              <a:latin typeface="Arial" panose="020B0604020202020204" pitchFamily="34" charset="0"/>
              <a:ea typeface="Times New Roman" panose="02020603050405020304" pitchFamily="18" charset="0"/>
            </a:endParaRPr>
          </a:p>
          <a:p>
            <a:pPr marL="0">
              <a:spcBef>
                <a:spcPts val="0"/>
              </a:spcBef>
            </a:pPr>
            <a:r>
              <a:rPr lang="en-US" sz="2000" b="1" dirty="0">
                <a:solidFill>
                  <a:srgbClr val="FF0000"/>
                </a:solidFill>
                <a:effectLst/>
                <a:latin typeface="Arial" panose="020B0604020202020204" pitchFamily="34" charset="0"/>
                <a:ea typeface="Times New Roman" panose="02020603050405020304" pitchFamily="18" charset="0"/>
              </a:rPr>
              <a:t>Moreover , From the above, we stress on that in the win-win movement </a:t>
            </a:r>
            <a:r>
              <a:rPr lang="en-US" sz="2000" b="1" u="sng" dirty="0">
                <a:solidFill>
                  <a:srgbClr val="FF0000"/>
                </a:solidFill>
                <a:effectLst/>
                <a:latin typeface="Arial" panose="020B0604020202020204" pitchFamily="34" charset="0"/>
                <a:ea typeface="Times New Roman" panose="02020603050405020304" pitchFamily="18" charset="0"/>
              </a:rPr>
              <a:t>we mean by scientific studies</a:t>
            </a:r>
            <a:r>
              <a:rPr lang="en-US" sz="2000" b="1" dirty="0">
                <a:solidFill>
                  <a:srgbClr val="FF0000"/>
                </a:solidFill>
                <a:effectLst/>
                <a:latin typeface="Arial" panose="020B0604020202020204" pitchFamily="34" charset="0"/>
                <a:ea typeface="Times New Roman" panose="02020603050405020304" pitchFamily="18" charset="0"/>
              </a:rPr>
              <a:t>, not only medical, clinical, pharmacological, medical physics  and innovation in health  industry and informatics  studies, </a:t>
            </a:r>
            <a:r>
              <a:rPr lang="en-US" sz="2000" b="1" u="sng" dirty="0">
                <a:solidFill>
                  <a:srgbClr val="FF0000"/>
                </a:solidFill>
                <a:effectLst/>
                <a:latin typeface="Arial" panose="020B0604020202020204" pitchFamily="34" charset="0"/>
                <a:ea typeface="Times New Roman" panose="02020603050405020304" pitchFamily="18" charset="0"/>
              </a:rPr>
              <a:t>but also economic researches, business models studies  and all aspects that contribute in the increase of access to better value cancer care in the world. </a:t>
            </a:r>
            <a:endParaRPr lang="en-US" sz="2000" b="1" u="sng"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000" b="1" dirty="0">
              <a:solidFill>
                <a:srgbClr val="FF0000"/>
              </a:solidFill>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4713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50E6AD-A5C4-C34B-4A0E-426474E79806}"/>
              </a:ext>
            </a:extLst>
          </p:cNvPr>
          <p:cNvSpPr>
            <a:spLocks noGrp="1"/>
          </p:cNvSpPr>
          <p:nvPr>
            <p:ph idx="1"/>
          </p:nvPr>
        </p:nvSpPr>
        <p:spPr>
          <a:xfrm>
            <a:off x="221382" y="317634"/>
            <a:ext cx="11636942" cy="6400800"/>
          </a:xfrm>
        </p:spPr>
        <p:txBody>
          <a:bodyPr/>
          <a:lstStyle/>
          <a:p>
            <a:pPr marL="0" indent="0">
              <a:buNone/>
            </a:pPr>
            <a:r>
              <a:rPr lang="en-US" dirty="0"/>
              <a:t> </a:t>
            </a:r>
          </a:p>
          <a:p>
            <a:r>
              <a:rPr lang="en-US" dirty="0">
                <a:solidFill>
                  <a:srgbClr val="FF0000"/>
                </a:solidFill>
              </a:rPr>
              <a:t>Note: Why we presented published examples of measures in France and USA? </a:t>
            </a:r>
          </a:p>
          <a:p>
            <a:pPr>
              <a:buFontTx/>
              <a:buChar char="-"/>
            </a:pPr>
            <a:r>
              <a:rPr lang="en-US" dirty="0">
                <a:solidFill>
                  <a:srgbClr val="FF0000"/>
                </a:solidFill>
              </a:rPr>
              <a:t>In fact there are more references and details </a:t>
            </a:r>
            <a:r>
              <a:rPr lang="en-US" dirty="0" err="1">
                <a:solidFill>
                  <a:srgbClr val="FF0000"/>
                </a:solidFill>
              </a:rPr>
              <a:t>e.g</a:t>
            </a:r>
            <a:r>
              <a:rPr lang="en-US" dirty="0">
                <a:solidFill>
                  <a:srgbClr val="FF0000"/>
                </a:solidFill>
              </a:rPr>
              <a:t>  chapter14: </a:t>
            </a:r>
          </a:p>
          <a:p>
            <a:pPr marL="0" indent="0">
              <a:buNone/>
            </a:pPr>
            <a:r>
              <a:rPr lang="en-US"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https://iopscience.iop.org/book/edit/978-0-7503-3075-6</a:t>
            </a:r>
            <a:endParaRPr lang="en-US" dirty="0"/>
          </a:p>
          <a:p>
            <a:pPr marL="0" indent="0">
              <a:buNone/>
            </a:pPr>
            <a:endParaRPr lang="en-US" dirty="0"/>
          </a:p>
          <a:p>
            <a:pPr marL="0" indent="0">
              <a:buNone/>
            </a:pPr>
            <a:r>
              <a:rPr lang="en-US" dirty="0"/>
              <a:t>- In every country , affluent or less affluent , one  may limit his scope to his country . While , the problem of  increasing difficulties in affordability of health and  cancer care is global. But, with variable severity , pattern and conditions. </a:t>
            </a:r>
          </a:p>
          <a:p>
            <a:pPr marL="0" indent="0">
              <a:buNone/>
            </a:pPr>
            <a:endParaRPr lang="en-US" dirty="0"/>
          </a:p>
          <a:p>
            <a:pPr marL="0" indent="0">
              <a:buNone/>
            </a:pPr>
            <a:r>
              <a:rPr lang="en-US" dirty="0"/>
              <a:t>- In the win-win movement , we adopt the notion that inspiring from measures or experiences of some countries could be useful in other  countries , provided it should be applied  in smart and scientific way to adopt or to modify only the measures that could fit the specific country.</a:t>
            </a:r>
          </a:p>
        </p:txBody>
      </p:sp>
    </p:spTree>
    <p:extLst>
      <p:ext uri="{BB962C8B-B14F-4D97-AF65-F5344CB8AC3E}">
        <p14:creationId xmlns:p14="http://schemas.microsoft.com/office/powerpoint/2010/main" val="2790400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2F01F9-9EC1-01B4-F17C-BC00CCB417A4}"/>
              </a:ext>
            </a:extLst>
          </p:cNvPr>
          <p:cNvSpPr>
            <a:spLocks noGrp="1"/>
          </p:cNvSpPr>
          <p:nvPr>
            <p:ph idx="1"/>
          </p:nvPr>
        </p:nvSpPr>
        <p:spPr>
          <a:xfrm>
            <a:off x="105878" y="67377"/>
            <a:ext cx="11858324" cy="6723246"/>
          </a:xfrm>
        </p:spPr>
        <p:txBody>
          <a:bodyPr>
            <a:normAutofit fontScale="92500" lnSpcReduction="10000"/>
          </a:bodyPr>
          <a:lstStyle/>
          <a:p>
            <a:pPr marL="0" marR="0" algn="just">
              <a:spcBef>
                <a:spcPts val="0"/>
              </a:spcBef>
              <a:spcAft>
                <a:spcPts val="0"/>
              </a:spcAft>
            </a:pPr>
            <a:r>
              <a:rPr lang="en-US" sz="2600" b="1" dirty="0">
                <a:solidFill>
                  <a:srgbClr val="FF0000"/>
                </a:solidFill>
                <a:latin typeface="Arial" panose="020B0604020202020204" pitchFamily="34" charset="0"/>
                <a:ea typeface="Times New Roman" panose="02020603050405020304" pitchFamily="18" charset="0"/>
              </a:rPr>
              <a:t>Thirdly:  </a:t>
            </a:r>
            <a:r>
              <a:rPr lang="en-US" sz="2600" b="1" dirty="0">
                <a:solidFill>
                  <a:srgbClr val="FF0000"/>
                </a:solidFill>
                <a:effectLst/>
                <a:latin typeface="Arial" panose="020B0604020202020204" pitchFamily="34" charset="0"/>
                <a:ea typeface="Times New Roman" panose="02020603050405020304" pitchFamily="18" charset="0"/>
              </a:rPr>
              <a:t> </a:t>
            </a:r>
            <a:r>
              <a:rPr lang="en-US" sz="2600" b="1" dirty="0">
                <a:effectLst/>
                <a:latin typeface="Arial" panose="020B0604020202020204" pitchFamily="34" charset="0"/>
                <a:ea typeface="Times New Roman" panose="02020603050405020304" pitchFamily="18" charset="0"/>
              </a:rPr>
              <a:t>Personalized cancer medicine and better</a:t>
            </a:r>
            <a:r>
              <a:rPr lang="en-US" sz="2600" b="1" dirty="0">
                <a:solidFill>
                  <a:srgbClr val="FF0000"/>
                </a:solidFill>
                <a:effectLst/>
                <a:latin typeface="Arial" panose="020B0604020202020204" pitchFamily="34" charset="0"/>
                <a:ea typeface="Times New Roman" panose="02020603050405020304" pitchFamily="18" charset="0"/>
              </a:rPr>
              <a:t> </a:t>
            </a:r>
            <a:r>
              <a:rPr lang="en-US" sz="2600" b="1" dirty="0">
                <a:effectLst/>
                <a:latin typeface="Arial" panose="020B0604020202020204" pitchFamily="34" charset="0"/>
                <a:ea typeface="Times New Roman" panose="02020603050405020304" pitchFamily="18" charset="0"/>
              </a:rPr>
              <a:t>value outcome on patients.  </a:t>
            </a:r>
          </a:p>
          <a:p>
            <a:pPr marL="0" marR="0" indent="0" algn="just">
              <a:spcBef>
                <a:spcPts val="0"/>
              </a:spcBef>
              <a:spcAft>
                <a:spcPts val="0"/>
              </a:spcAft>
              <a:buNone/>
            </a:pPr>
            <a:r>
              <a:rPr lang="en-US" sz="2600" b="1" dirty="0">
                <a:effectLst/>
                <a:latin typeface="Arial" panose="020B0604020202020204" pitchFamily="34" charset="0"/>
                <a:ea typeface="Times New Roman" panose="02020603050405020304" pitchFamily="18" charset="0"/>
              </a:rPr>
              <a:t> </a:t>
            </a:r>
            <a:endParaRPr lang="en-US" sz="2600" dirty="0">
              <a:effectLst/>
              <a:latin typeface="Times New Roman" panose="02020603050405020304" pitchFamily="18" charset="0"/>
              <a:ea typeface="Times New Roman" panose="02020603050405020304" pitchFamily="18" charset="0"/>
            </a:endParaRPr>
          </a:p>
          <a:p>
            <a:pPr marR="0" algn="just">
              <a:spcBef>
                <a:spcPts val="0"/>
              </a:spcBef>
              <a:spcAft>
                <a:spcPts val="0"/>
              </a:spcAft>
            </a:pPr>
            <a:r>
              <a:rPr lang="en-US" sz="2600" dirty="0">
                <a:effectLst/>
                <a:latin typeface="Arial" panose="020B0604020202020204" pitchFamily="34" charset="0"/>
                <a:ea typeface="Times New Roman" panose="02020603050405020304" pitchFamily="18" charset="0"/>
              </a:rPr>
              <a:t>In 2011</a:t>
            </a:r>
            <a:r>
              <a:rPr lang="en-US" sz="2600" dirty="0">
                <a:latin typeface="Arial" panose="020B0604020202020204" pitchFamily="34" charset="0"/>
                <a:ea typeface="Times New Roman" panose="02020603050405020304" pitchFamily="18" charset="0"/>
              </a:rPr>
              <a:t>,</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Elzawawy</a:t>
            </a:r>
            <a:r>
              <a:rPr lang="en-US" sz="2600" dirty="0">
                <a:effectLst/>
                <a:latin typeface="Arial" panose="020B0604020202020204" pitchFamily="34" charset="0"/>
                <a:ea typeface="Times New Roman" panose="02020603050405020304" pitchFamily="18" charset="0"/>
              </a:rPr>
              <a:t> stated that there is sometimes overlapping of the term “Targeted Therapy” over the broader meaning of the term “Personalized Medicine”. He proposed that </a:t>
            </a:r>
            <a:r>
              <a:rPr lang="en-US" sz="2600" dirty="0">
                <a:solidFill>
                  <a:srgbClr val="000000"/>
                </a:solidFill>
                <a:effectLst/>
                <a:latin typeface="Arial" panose="020B0604020202020204" pitchFamily="34" charset="0"/>
                <a:ea typeface="Times New Roman" panose="02020603050405020304" pitchFamily="18" charset="0"/>
              </a:rPr>
              <a:t>the term personalized treatment would dispatch from the notion of only hitting one target in the tumor by a drug – usually expensive- to the broader concept to consider medical factor, biological tumor factors, and human factors as personal expectations and priorities without compromising the overall outcome and via evidence</a:t>
            </a:r>
            <a:r>
              <a:rPr lang="en-US" sz="2600" b="1" dirty="0">
                <a:solidFill>
                  <a:srgbClr val="FF0000"/>
                </a:solidFill>
                <a:effectLst/>
                <a:latin typeface="Arial" panose="020B0604020202020204" pitchFamily="34" charset="0"/>
                <a:ea typeface="Times New Roman" panose="02020603050405020304" pitchFamily="18" charset="0"/>
              </a:rPr>
              <a:t>-</a:t>
            </a:r>
            <a:r>
              <a:rPr lang="en-US" sz="2600" dirty="0">
                <a:solidFill>
                  <a:srgbClr val="000000"/>
                </a:solidFill>
                <a:effectLst/>
                <a:latin typeface="Arial" panose="020B0604020202020204" pitchFamily="34" charset="0"/>
                <a:ea typeface="Times New Roman" panose="02020603050405020304" pitchFamily="18" charset="0"/>
              </a:rPr>
              <a:t>based studies.  </a:t>
            </a:r>
          </a:p>
          <a:p>
            <a:pPr marR="0" algn="just">
              <a:spcBef>
                <a:spcPts val="0"/>
              </a:spcBef>
              <a:spcAft>
                <a:spcPts val="0"/>
              </a:spcAft>
            </a:pPr>
            <a:r>
              <a:rPr lang="en-US" sz="2600" dirty="0">
                <a:solidFill>
                  <a:srgbClr val="000000"/>
                </a:solidFill>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2600" dirty="0">
                <a:solidFill>
                  <a:srgbClr val="000000"/>
                </a:solidFill>
                <a:latin typeface="Arial" panose="020B0604020202020204" pitchFamily="34" charset="0"/>
                <a:ea typeface="Times New Roman" panose="02020603050405020304" pitchFamily="18" charset="0"/>
              </a:rPr>
              <a:t>  </a:t>
            </a:r>
            <a:r>
              <a:rPr lang="en-US" sz="2600" dirty="0">
                <a:solidFill>
                  <a:srgbClr val="FF0000"/>
                </a:solidFill>
                <a:effectLst/>
                <a:latin typeface="Arial" panose="020B0604020202020204" pitchFamily="34" charset="0"/>
                <a:ea typeface="Times New Roman" panose="02020603050405020304" pitchFamily="18" charset="0"/>
              </a:rPr>
              <a:t>Hence, it would include more aspects of the human host like variability in   </a:t>
            </a:r>
            <a:r>
              <a:rPr lang="en-US" sz="2600" dirty="0" err="1">
                <a:solidFill>
                  <a:srgbClr val="FF0000"/>
                </a:solidFill>
                <a:effectLst/>
                <a:latin typeface="Arial" panose="020B0604020202020204" pitchFamily="34" charset="0"/>
                <a:ea typeface="Times New Roman" panose="02020603050405020304" pitchFamily="18" charset="0"/>
              </a:rPr>
              <a:t>pharmcogenomics</a:t>
            </a:r>
            <a:r>
              <a:rPr lang="en-US" sz="2600" dirty="0">
                <a:solidFill>
                  <a:srgbClr val="FF0000"/>
                </a:solidFill>
                <a:effectLst/>
                <a:latin typeface="Arial" panose="020B0604020202020204" pitchFamily="34" charset="0"/>
                <a:ea typeface="Times New Roman" panose="02020603050405020304" pitchFamily="18" charset="0"/>
              </a:rPr>
              <a:t>, </a:t>
            </a:r>
            <a:r>
              <a:rPr lang="en-US" sz="2600" dirty="0" err="1">
                <a:solidFill>
                  <a:srgbClr val="FF0000"/>
                </a:solidFill>
                <a:effectLst/>
                <a:latin typeface="Arial" panose="020B0604020202020204" pitchFamily="34" charset="0"/>
                <a:ea typeface="Times New Roman" panose="02020603050405020304" pitchFamily="18" charset="0"/>
              </a:rPr>
              <a:t>pharmcodynamics</a:t>
            </a:r>
            <a:r>
              <a:rPr lang="en-US" sz="2600" dirty="0">
                <a:solidFill>
                  <a:srgbClr val="FF0000"/>
                </a:solidFill>
                <a:effectLst/>
                <a:latin typeface="Arial" panose="020B0604020202020204" pitchFamily="34" charset="0"/>
                <a:ea typeface="Times New Roman" panose="02020603050405020304" pitchFamily="18" charset="0"/>
              </a:rPr>
              <a:t> and pharmacokinetics for different drugs, and other personal variations in human beings and socio-economic aspects. </a:t>
            </a:r>
          </a:p>
          <a:p>
            <a:pPr marL="0" marR="0" indent="0" algn="just">
              <a:spcBef>
                <a:spcPts val="0"/>
              </a:spcBef>
              <a:spcAft>
                <a:spcPts val="0"/>
              </a:spcAft>
              <a:buNone/>
            </a:pPr>
            <a:endParaRPr lang="en-US" sz="26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600" dirty="0">
                <a:solidFill>
                  <a:srgbClr val="000000"/>
                </a:solidFill>
                <a:effectLst/>
                <a:latin typeface="Arial" panose="020B0604020202020204" pitchFamily="34" charset="0"/>
                <a:ea typeface="Times New Roman" panose="02020603050405020304" pitchFamily="18" charset="0"/>
              </a:rPr>
              <a:t>Moreover, we suggest that the term precision cancer treatment </a:t>
            </a:r>
            <a:r>
              <a:rPr lang="en-US" sz="2600" dirty="0">
                <a:solidFill>
                  <a:srgbClr val="FF0000"/>
                </a:solidFill>
                <a:effectLst/>
                <a:latin typeface="Arial" panose="020B0604020202020204" pitchFamily="34" charset="0"/>
                <a:ea typeface="Times New Roman" panose="02020603050405020304" pitchFamily="18" charset="0"/>
              </a:rPr>
              <a:t>should include prediction of risks and toxicities of treatment in the real daily practice in the real world </a:t>
            </a:r>
            <a:r>
              <a:rPr lang="en-US" sz="2600" dirty="0">
                <a:solidFill>
                  <a:srgbClr val="000000"/>
                </a:solidFill>
                <a:effectLst/>
                <a:latin typeface="Arial" panose="020B0604020202020204" pitchFamily="34" charset="0"/>
                <a:ea typeface="Times New Roman" panose="02020603050405020304" pitchFamily="18" charset="0"/>
              </a:rPr>
              <a:t>and that may differ among patients as individuals and in different communities, ethnicities and pharmacogenomics aspects.  </a:t>
            </a:r>
            <a:endParaRPr lang="en-US" sz="2600" dirty="0">
              <a:effectLst/>
              <a:latin typeface="Times New Roman" panose="02020603050405020304" pitchFamily="18" charset="0"/>
              <a:ea typeface="Times New Roman" panose="02020603050405020304" pitchFamily="18" charset="0"/>
            </a:endParaRPr>
          </a:p>
          <a:p>
            <a:pPr marL="0" indent="0">
              <a:buNone/>
            </a:pPr>
            <a:r>
              <a:rPr lang="en-US" sz="2600" dirty="0"/>
              <a:t> </a:t>
            </a:r>
            <a:r>
              <a:rPr lang="en-US" dirty="0"/>
              <a:t>                                                                                            </a:t>
            </a:r>
            <a:r>
              <a:rPr lang="en-US" sz="2800" dirty="0"/>
              <a:t>End of part 1</a:t>
            </a:r>
            <a:endParaRPr lang="en-US" dirty="0"/>
          </a:p>
          <a:p>
            <a:pPr marL="0" indent="0" algn="just">
              <a:spcBef>
                <a:spcPts val="0"/>
              </a:spcBef>
              <a:buNone/>
            </a:pPr>
            <a:r>
              <a:rPr lang="en-US" sz="1300" b="1" dirty="0" err="1">
                <a:effectLst/>
                <a:latin typeface="Arial" panose="020B0604020202020204" pitchFamily="34" charset="0"/>
                <a:ea typeface="Times New Roman" panose="02020603050405020304" pitchFamily="18" charset="0"/>
              </a:rPr>
              <a:t>Elzawawy</a:t>
            </a:r>
            <a:r>
              <a:rPr lang="en-US" sz="1300" b="1" dirty="0">
                <a:effectLst/>
                <a:latin typeface="Arial" panose="020B0604020202020204" pitchFamily="34" charset="0"/>
                <a:ea typeface="Times New Roman" panose="02020603050405020304" pitchFamily="18" charset="0"/>
              </a:rPr>
              <a:t> A. (2012). Science and Affordability of Cancer Drugs and Radiotherapy in the World - Win-Win Scenarios.  In: Advances in Cancer Management, Ravinder Mohan (Ed.), </a:t>
            </a:r>
            <a:r>
              <a:rPr lang="en-US" sz="1300" b="1" dirty="0" err="1">
                <a:effectLst/>
                <a:latin typeface="Arial" panose="020B0604020202020204" pitchFamily="34" charset="0"/>
                <a:ea typeface="Times New Roman" panose="02020603050405020304" pitchFamily="18" charset="0"/>
              </a:rPr>
              <a:t>InTech</a:t>
            </a:r>
            <a:r>
              <a:rPr lang="en-US" sz="1300" b="1" dirty="0">
                <a:effectLst/>
                <a:latin typeface="Arial" panose="020B0604020202020204" pitchFamily="34" charset="0"/>
                <a:ea typeface="Times New Roman" panose="02020603050405020304" pitchFamily="18" charset="0"/>
              </a:rPr>
              <a:t>, </a:t>
            </a:r>
            <a:r>
              <a:rPr lang="en-US" sz="13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Free access and download:  </a:t>
            </a:r>
            <a:r>
              <a:rPr lang="en-US" sz="1300" b="1" u="none" strike="noStrike" dirty="0">
                <a:solidFill>
                  <a:srgbClr val="222222"/>
                </a:solidFill>
                <a:effectLst/>
                <a:latin typeface="Calibri" panose="020F0502020204030204" pitchFamily="34" charset="0"/>
                <a:ea typeface="Calibri" panose="020F0502020204030204" pitchFamily="34" charset="0"/>
                <a:cs typeface="Calibri" panose="020F0502020204030204" pitchFamily="34" charset="0"/>
                <a:hlinkClick r:id="rId2"/>
              </a:rPr>
              <a:t>https://www.intechopen.com/chapters/26808</a:t>
            </a:r>
            <a:endParaRPr lang="en-US" sz="1300"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spcBef>
                <a:spcPts val="0"/>
              </a:spcBef>
              <a:spcAft>
                <a:spcPts val="0"/>
              </a:spcAft>
              <a:buNone/>
            </a:pPr>
            <a:r>
              <a:rPr lang="en-US" b="1" dirty="0">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200" b="1" dirty="0">
                <a:effectLst/>
                <a:latin typeface="Arial" panose="020B0604020202020204" pitchFamily="34" charset="0"/>
                <a:ea typeface="Times New Roman" panose="02020603050405020304" pitchFamily="18" charset="0"/>
              </a:rPr>
              <a:t>La </a:t>
            </a:r>
            <a:r>
              <a:rPr lang="en-US" sz="1200" b="1" dirty="0" err="1">
                <a:effectLst/>
                <a:latin typeface="Arial" panose="020B0604020202020204" pitchFamily="34" charset="0"/>
                <a:ea typeface="Times New Roman" panose="02020603050405020304" pitchFamily="18" charset="0"/>
              </a:rPr>
              <a:t>Thangue</a:t>
            </a:r>
            <a:r>
              <a:rPr lang="en-US" sz="1200" b="1" dirty="0">
                <a:effectLst/>
                <a:latin typeface="Arial" panose="020B0604020202020204" pitchFamily="34" charset="0"/>
                <a:ea typeface="Times New Roman" panose="02020603050405020304" pitchFamily="18" charset="0"/>
              </a:rPr>
              <a:t> N and Midgley R. (2013).</a:t>
            </a:r>
            <a:r>
              <a:rPr lang="en-US" sz="1200" dirty="0">
                <a:effectLst/>
                <a:latin typeface="Arial" panose="020B0604020202020204" pitchFamily="34" charset="0"/>
                <a:ea typeface="Times New Roman" panose="02020603050405020304" pitchFamily="18" charset="0"/>
              </a:rPr>
              <a:t> Personalized cancer care in How to get better value cancer care  Muir Gray and David Kerr (eds) </a:t>
            </a:r>
            <a:r>
              <a:rPr lang="en-US" sz="1200" dirty="0" err="1">
                <a:effectLst/>
                <a:latin typeface="Arial" panose="020B0604020202020204" pitchFamily="34" charset="0"/>
                <a:ea typeface="Times New Roman" panose="02020603050405020304" pitchFamily="18" charset="0"/>
              </a:rPr>
              <a:t>Offox</a:t>
            </a:r>
            <a:r>
              <a:rPr lang="en-US" sz="1200" dirty="0">
                <a:effectLst/>
                <a:latin typeface="Arial" panose="020B0604020202020204" pitchFamily="34" charset="0"/>
                <a:ea typeface="Times New Roman" panose="02020603050405020304" pitchFamily="18" charset="0"/>
              </a:rPr>
              <a:t> press , Oxford, UK.</a:t>
            </a:r>
            <a:endParaRPr lang="en-US" sz="1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24609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6879B0-5DA2-A7DC-09C7-4D3AB23DFC95}"/>
              </a:ext>
            </a:extLst>
          </p:cNvPr>
          <p:cNvSpPr>
            <a:spLocks noGrp="1"/>
          </p:cNvSpPr>
          <p:nvPr>
            <p:ph idx="1"/>
          </p:nvPr>
        </p:nvSpPr>
        <p:spPr>
          <a:xfrm>
            <a:off x="173255" y="0"/>
            <a:ext cx="11848699" cy="6761747"/>
          </a:xfrm>
        </p:spPr>
        <p:txBody>
          <a:bodyPr>
            <a:normAutofit fontScale="92500" lnSpcReduction="20000"/>
          </a:bodyPr>
          <a:lstStyle/>
          <a:p>
            <a:pPr marL="0" indent="0" algn="just">
              <a:spcBef>
                <a:spcPts val="0"/>
              </a:spcBef>
              <a:buNone/>
            </a:pPr>
            <a:r>
              <a:rPr lang="en-US" sz="1600" b="1" kern="0" dirty="0">
                <a:solidFill>
                  <a:srgbClr val="FF0000"/>
                </a:solidFill>
                <a:effectLst/>
                <a:latin typeface="Arial" panose="020B0604020202020204" pitchFamily="34" charset="0"/>
                <a:ea typeface="Times New Roman" panose="02020603050405020304" pitchFamily="18" charset="0"/>
              </a:rPr>
              <a:t>Part 2 of 3</a:t>
            </a:r>
          </a:p>
          <a:p>
            <a:pPr marL="0" marR="0" indent="0" algn="just">
              <a:spcBef>
                <a:spcPts val="0"/>
              </a:spcBef>
              <a:spcAft>
                <a:spcPts val="0"/>
              </a:spcAft>
              <a:buNone/>
            </a:pPr>
            <a:endParaRPr lang="en-US" sz="1800" b="1" u="sng"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 Content of the three parts: </a:t>
            </a: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Part 1 of 3</a:t>
            </a:r>
            <a:endParaRPr lang="en-US" sz="1800"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pPr>
            <a:r>
              <a:rPr lang="en-US" sz="1800" b="1" dirty="0">
                <a:effectLst/>
                <a:latin typeface="Arial" panose="020B0604020202020204" pitchFamily="34" charset="0"/>
                <a:ea typeface="Times New Roman" panose="02020603050405020304" pitchFamily="18" charset="0"/>
              </a:rPr>
              <a:t>Introduction.   In the session 7</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and 8</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(that correspond to chapter 14, Approaching global oncology. The win-win model) we focus on an overview on the exploration of examples of the published and ongoing scientific researches and approaches that could lead to resource sparing and better</a:t>
            </a:r>
            <a:r>
              <a:rPr lang="en-US" sz="1800" b="1" dirty="0">
                <a:solidFill>
                  <a:srgbClr val="FF0000"/>
                </a:solidFill>
                <a:effectLst/>
                <a:latin typeface="Arial" panose="020B0604020202020204" pitchFamily="34"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value radiotherapy and cancer systemic therapy.   </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In the series of the next lectures Chapters 15-23) we present more details that compose most of module  III.</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2.</a:t>
            </a:r>
            <a:r>
              <a:rPr lang="en-US" sz="1800" b="1" dirty="0">
                <a:effectLst/>
                <a:latin typeface="Arial" panose="020B0604020202020204" pitchFamily="34" charset="0"/>
                <a:ea typeface="Times New Roman" panose="02020603050405020304" pitchFamily="18" charset="0"/>
              </a:rPr>
              <a:t>The total costs and not solely prices of drugs or devices per se. </a:t>
            </a:r>
            <a:endParaRPr lang="en-US" sz="1800" b="1"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3. Personalized cancer medicine and better</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value outcome on patients.  </a:t>
            </a:r>
          </a:p>
          <a:p>
            <a:pPr marL="0" marR="0" indent="0" algn="just">
              <a:spcBef>
                <a:spcPts val="0"/>
              </a:spcBef>
              <a:spcAft>
                <a:spcPts val="0"/>
              </a:spcAft>
              <a:buNone/>
            </a:pPr>
            <a:r>
              <a:rPr lang="en-US" sz="1800" b="1" u="sng"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800" b="1" u="sng" dirty="0">
                <a:solidFill>
                  <a:srgbClr val="FF0000"/>
                </a:solidFill>
                <a:effectLst/>
                <a:latin typeface="Arial" panose="020B0604020202020204" pitchFamily="34" charset="0"/>
                <a:ea typeface="Times New Roman" panose="02020603050405020304" pitchFamily="18" charset="0"/>
              </a:rPr>
              <a:t>Part 2 of 3</a:t>
            </a:r>
            <a:r>
              <a:rPr lang="en-US" sz="1800" u="sng" dirty="0">
                <a:solidFill>
                  <a:srgbClr val="FF0000"/>
                </a:solidFill>
                <a:latin typeface="Times New Roman" panose="02020603050405020304" pitchFamily="18" charset="0"/>
                <a:ea typeface="Times New Roman" panose="02020603050405020304" pitchFamily="18" charset="0"/>
              </a:rPr>
              <a:t> </a:t>
            </a:r>
          </a:p>
          <a:p>
            <a:pPr marL="0" marR="0" indent="0" algn="just">
              <a:spcBef>
                <a:spcPts val="0"/>
              </a:spcBef>
              <a:spcAft>
                <a:spcPts val="0"/>
              </a:spcAft>
              <a:buNone/>
            </a:pPr>
            <a:endParaRPr lang="en-US" sz="1800" u="sng"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u="sng" dirty="0">
                <a:solidFill>
                  <a:srgbClr val="FF0000"/>
                </a:solidFill>
                <a:effectLst/>
                <a:latin typeface="Times New Roman" panose="02020603050405020304" pitchFamily="18" charset="0"/>
                <a:ea typeface="Times New Roman" panose="02020603050405020304" pitchFamily="18" charset="0"/>
              </a:rPr>
              <a:t>4</a:t>
            </a:r>
            <a:r>
              <a:rPr lang="en-US" sz="1800" b="1" dirty="0">
                <a:solidFill>
                  <a:srgbClr val="FF0000"/>
                </a:solidFill>
                <a:effectLst/>
                <a:latin typeface="Times New Roman" panose="02020603050405020304" pitchFamily="18" charset="0"/>
                <a:ea typeface="Times New Roman" panose="02020603050405020304" pitchFamily="18" charset="0"/>
              </a:rPr>
              <a:t>.</a:t>
            </a:r>
            <a:r>
              <a:rPr lang="en-US" sz="1800" b="1" dirty="0">
                <a:solidFill>
                  <a:srgbClr val="FF0000"/>
                </a:solidFill>
                <a:effectLst/>
                <a:latin typeface="Arial" panose="020B0604020202020204" pitchFamily="34" charset="0"/>
                <a:ea typeface="Times New Roman" panose="02020603050405020304" pitchFamily="18" charset="0"/>
              </a:rPr>
              <a:t> The Choosing Wisely Campaign. </a:t>
            </a:r>
            <a:endParaRPr lang="en-US" sz="1800" dirty="0">
              <a:solidFill>
                <a:srgbClr val="FF0000"/>
              </a:solidFill>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dirty="0">
                <a:solidFill>
                  <a:srgbClr val="FF0000"/>
                </a:solidFill>
                <a:effectLst/>
                <a:latin typeface="Arial" panose="020B0604020202020204" pitchFamily="34" charset="0"/>
                <a:ea typeface="Times New Roman" panose="02020603050405020304" pitchFamily="18" charset="0"/>
              </a:rPr>
              <a:t> </a:t>
            </a:r>
            <a:r>
              <a:rPr lang="en-US" sz="1800" b="1" dirty="0">
                <a:solidFill>
                  <a:srgbClr val="FF0000"/>
                </a:solidFill>
                <a:latin typeface="Times New Roman" panose="02020603050405020304" pitchFamily="18" charset="0"/>
                <a:ea typeface="Times New Roman" panose="02020603050405020304" pitchFamily="18" charset="0"/>
              </a:rPr>
              <a:t>4.1 </a:t>
            </a:r>
            <a:r>
              <a:rPr lang="en-US" sz="1800" b="1" dirty="0">
                <a:solidFill>
                  <a:srgbClr val="FF0000"/>
                </a:solidFill>
                <a:effectLst/>
                <a:latin typeface="Arial" panose="020B0604020202020204" pitchFamily="34" charset="0"/>
                <a:ea typeface="Times New Roman" panose="02020603050405020304" pitchFamily="18" charset="0"/>
              </a:rPr>
              <a:t>Choosing Wisely in medical practice.  </a:t>
            </a:r>
            <a:r>
              <a:rPr lang="en-US" sz="1800" dirty="0">
                <a:solidFill>
                  <a:srgbClr val="FF0000"/>
                </a:solidFill>
                <a:latin typeface="Times New Roman" panose="02020603050405020304" pitchFamily="18" charset="0"/>
                <a:ea typeface="Times New Roman" panose="02020603050405020304" pitchFamily="18" charset="0"/>
              </a:rPr>
              <a:t> </a:t>
            </a:r>
          </a:p>
          <a:p>
            <a:pPr marR="0" indent="0">
              <a:spcBef>
                <a:spcPts val="0"/>
              </a:spcBef>
              <a:spcAft>
                <a:spcPts val="0"/>
              </a:spcAft>
              <a:buNone/>
            </a:pPr>
            <a:r>
              <a:rPr lang="en-US" sz="1800" b="1" dirty="0">
                <a:solidFill>
                  <a:srgbClr val="FF0000"/>
                </a:solidFill>
                <a:effectLst/>
                <a:latin typeface="Times New Roman" panose="02020603050405020304" pitchFamily="18" charset="0"/>
                <a:ea typeface="Times New Roman" panose="02020603050405020304" pitchFamily="18" charset="0"/>
              </a:rPr>
              <a:t>   4.</a:t>
            </a:r>
            <a:r>
              <a:rPr lang="en-US" sz="1800" b="1" dirty="0">
                <a:solidFill>
                  <a:srgbClr val="FF0000"/>
                </a:solidFill>
                <a:latin typeface="Times New Roman" panose="02020603050405020304" pitchFamily="18" charset="0"/>
                <a:ea typeface="Times New Roman" panose="02020603050405020304" pitchFamily="18" charset="0"/>
              </a:rPr>
              <a:t>2</a:t>
            </a:r>
            <a:r>
              <a:rPr lang="en-US" sz="1800" b="1" dirty="0">
                <a:solidFill>
                  <a:srgbClr val="FF0000"/>
                </a:solidFill>
                <a:effectLst/>
                <a:latin typeface="Arial" panose="020B0604020202020204" pitchFamily="34" charset="0"/>
                <a:ea typeface="Times New Roman" panose="02020603050405020304" pitchFamily="18" charset="0"/>
              </a:rPr>
              <a:t>Choosing Wisely in Clinical Oncology   </a:t>
            </a:r>
            <a:endParaRPr lang="en-US" sz="1800" dirty="0">
              <a:solidFill>
                <a:srgbClr val="FF0000"/>
              </a:solidFill>
              <a:effectLst/>
              <a:latin typeface="Times New Roman" panose="02020603050405020304" pitchFamily="18" charset="0"/>
              <a:ea typeface="Times New Roman" panose="02020603050405020304" pitchFamily="18" charset="0"/>
            </a:endParaRPr>
          </a:p>
          <a:p>
            <a:pPr marL="850900" marR="0" indent="0" algn="just">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&amp; Choosing Wisely , Top five list</a:t>
            </a:r>
            <a:endParaRPr lang="en-US" sz="1800" dirty="0">
              <a:solidFill>
                <a:srgbClr val="FF0000"/>
              </a:solidFill>
              <a:effectLst/>
              <a:latin typeface="Times New Roman" panose="02020603050405020304" pitchFamily="18" charset="0"/>
              <a:ea typeface="Times New Roman" panose="02020603050405020304" pitchFamily="18" charset="0"/>
            </a:endParaRPr>
          </a:p>
          <a:p>
            <a:pPr marL="457200" marR="0" lvl="1" indent="0" algn="just">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4.3 Recognized limitations, but, there are great global needs for further studies.     </a:t>
            </a:r>
          </a:p>
          <a:p>
            <a:pPr marL="457200" marR="0" lvl="1" indent="0" algn="just">
              <a:spcBef>
                <a:spcPts val="0"/>
              </a:spcBef>
              <a:spcAft>
                <a:spcPts val="0"/>
              </a:spcAft>
              <a:buNone/>
            </a:pPr>
            <a:r>
              <a:rPr lang="en-US" sz="1800" b="1" dirty="0">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u="sng" dirty="0">
                <a:effectLst/>
                <a:latin typeface="Arial" panose="020B0604020202020204" pitchFamily="34" charset="0"/>
                <a:ea typeface="Times New Roman" panose="02020603050405020304" pitchFamily="18" charset="0"/>
              </a:rPr>
              <a:t>Part 3 of 3</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5.Financial Toxicity Tumor Board (FTTB)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6. Common Sense Oncology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7. Encouraging probable futuristic approaches</a:t>
            </a:r>
            <a:r>
              <a:rPr lang="en-US" sz="1800" b="1" u="sng"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u="none" strike="noStrike"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8. Reducing the cost of health care entails care redesign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9. Final notes and reflections </a:t>
            </a:r>
            <a:r>
              <a:rPr lang="en-US" sz="1800" b="1" dirty="0">
                <a:solidFill>
                  <a:srgbClr val="FF0000"/>
                </a:solidFill>
                <a:effectLst/>
                <a:latin typeface="Arial" panose="020B0604020202020204" pitchFamily="34" charset="0"/>
                <a:ea typeface="Times New Roman" panose="02020603050405020304" pitchFamily="18" charset="0"/>
              </a:rPr>
              <a:t>(For wider discussion and further panels)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9316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p:spPr>
        <p:txBody>
          <a:bodyPr rtlCol="0">
            <a:normAutofit/>
          </a:bodyPr>
          <a:lstStyle/>
          <a:p>
            <a:pPr eaLnBrk="1" fontAlgn="auto" hangingPunct="1">
              <a:spcAft>
                <a:spcPts val="0"/>
              </a:spcAft>
              <a:defRPr/>
            </a:pPr>
            <a:r>
              <a:rPr lang="en-US" sz="2800" b="1" baseline="30000" dirty="0">
                <a:solidFill>
                  <a:schemeClr val="tx2"/>
                </a:solidFill>
                <a:cs typeface="Tahoma" pitchFamily="34" charset="0"/>
              </a:rPr>
              <a:t>3rd</a:t>
            </a:r>
            <a:r>
              <a:rPr lang="en-US" sz="2800" b="1" dirty="0">
                <a:solidFill>
                  <a:schemeClr val="tx2"/>
                </a:solidFill>
                <a:cs typeface="Tahoma" pitchFamily="34" charset="0"/>
              </a:rPr>
              <a:t> ASCO-GOIS International Webinars:</a:t>
            </a:r>
          </a:p>
          <a:p>
            <a:pPr>
              <a:lnSpc>
                <a:spcPct val="107000"/>
              </a:lnSpc>
              <a:spcBef>
                <a:spcPts val="0"/>
              </a:spcBef>
              <a:spcAft>
                <a:spcPts val="800"/>
              </a:spcAft>
            </a:pPr>
            <a:r>
              <a:rPr lang="en-US" sz="1800" b="1" kern="100" dirty="0">
                <a:effectLst/>
                <a:latin typeface="Aptos" panose="020B0004020202020204" pitchFamily="34" charset="0"/>
                <a:ea typeface="Calibri" panose="020F0502020204030204" pitchFamily="34" charset="0"/>
                <a:cs typeface="Arial" panose="020B0604020202020204" pitchFamily="34" charset="0"/>
              </a:rPr>
              <a:t>  January 21 </a:t>
            </a:r>
            <a:r>
              <a:rPr lang="en-US" sz="1800" b="1" dirty="0">
                <a:solidFill>
                  <a:schemeClr val="tx2"/>
                </a:solidFill>
                <a:cs typeface="Tahoma" pitchFamily="34" charset="0"/>
              </a:rPr>
              <a:t>, 2025   </a:t>
            </a:r>
          </a:p>
          <a:p>
            <a:pPr>
              <a:lnSpc>
                <a:spcPct val="107000"/>
              </a:lnSpc>
              <a:spcBef>
                <a:spcPts val="0"/>
              </a:spcBef>
              <a:spcAft>
                <a:spcPts val="800"/>
              </a:spcAft>
            </a:pPr>
            <a:r>
              <a:rPr lang="en-US" b="1" dirty="0">
                <a:solidFill>
                  <a:schemeClr val="tx2"/>
                </a:solidFill>
                <a:cs typeface="Tahoma" pitchFamily="34" charset="0"/>
              </a:rPr>
              <a:t>President: Prof. Robin Zon, ASCO , President 2024-2025 </a:t>
            </a:r>
          </a:p>
          <a:p>
            <a:pPr>
              <a:lnSpc>
                <a:spcPct val="107000"/>
              </a:lnSpc>
              <a:spcBef>
                <a:spcPts val="0"/>
              </a:spcBef>
              <a:spcAft>
                <a:spcPts val="800"/>
              </a:spcAft>
            </a:pPr>
            <a:r>
              <a:rPr lang="en-US" sz="3200" b="1" kern="100" dirty="0">
                <a:solidFill>
                  <a:srgbClr val="FF0000"/>
                </a:solidFill>
                <a:effectLst/>
                <a:latin typeface="Aptos" panose="020B0004020202020204" pitchFamily="34" charset="0"/>
                <a:ea typeface="Calibri" panose="020F0502020204030204" pitchFamily="34" charset="0"/>
                <a:cs typeface="Times New Roman (Body CS)"/>
              </a:rPr>
              <a:t>An overview on </a:t>
            </a:r>
            <a:r>
              <a:rPr lang="en-GB" sz="3200" b="1" kern="100" dirty="0">
                <a:solidFill>
                  <a:srgbClr val="FF0000"/>
                </a:solidFill>
                <a:effectLst/>
                <a:latin typeface="Aptos" panose="020B0004020202020204" pitchFamily="34" charset="0"/>
                <a:ea typeface="Calibri" panose="020F0502020204030204" pitchFamily="34" charset="0"/>
                <a:cs typeface="Times New Roman (Body CS)"/>
              </a:rPr>
              <a:t>scientific resource-saving and better value cancer treatment approaches</a:t>
            </a:r>
            <a:r>
              <a:rPr lang="en-US" sz="3200" b="1" kern="100" dirty="0">
                <a:solidFill>
                  <a:srgbClr val="FF0000"/>
                </a:solidFill>
                <a:effectLst/>
                <a:latin typeface="Aptos" panose="020B0004020202020204" pitchFamily="34" charset="0"/>
                <a:ea typeface="Calibri" panose="020F0502020204030204" pitchFamily="34" charset="0"/>
                <a:cs typeface="Times New Roman (Body CS)"/>
              </a:rPr>
              <a:t>   </a:t>
            </a:r>
            <a:endParaRPr lang="en-US" sz="3200" b="1" dirty="0">
              <a:solidFill>
                <a:srgbClr val="FF0000"/>
              </a:solidFill>
              <a:latin typeface="Aptos" panose="020B0004020202020204" pitchFamily="34" charset="0"/>
            </a:endParaRPr>
          </a:p>
          <a:p>
            <a:r>
              <a:rPr lang="en-US" sz="1600" b="1" dirty="0">
                <a:solidFill>
                  <a:schemeClr val="tx1"/>
                </a:solidFill>
                <a:latin typeface="Arial Narrow" pitchFamily="34" charset="0"/>
              </a:rPr>
              <a:t>By: Professor/ Ahmed Elzawawy, MD, Ph.D. </a:t>
            </a:r>
          </a:p>
          <a:p>
            <a:pPr algn="l" eaLnBrk="1" fontAlgn="auto" hangingPunct="1">
              <a:spcAft>
                <a:spcPts val="0"/>
              </a:spcAft>
              <a:defRPr/>
            </a:pPr>
            <a:r>
              <a:rPr lang="en-US" sz="1800" b="1" dirty="0">
                <a:solidFill>
                  <a:schemeClr val="tx2"/>
                </a:solidFill>
                <a:latin typeface="Arial Narrow" pitchFamily="34" charset="0"/>
              </a:rPr>
              <a:t>Chair,  Win-Win Initiative, &amp; Chair, Board of Directors of  Global Oncology University -The GO-U </a:t>
            </a:r>
            <a:r>
              <a:rPr lang="en-US" sz="1800" b="1" dirty="0">
                <a:solidFill>
                  <a:schemeClr val="tx2"/>
                </a:solidFill>
                <a:latin typeface="Arial Narrow" pitchFamily="34" charset="0"/>
                <a:hlinkClick r:id="rId2"/>
              </a:rPr>
              <a:t>www.icedoc.website</a:t>
            </a:r>
            <a:r>
              <a:rPr lang="en-US" sz="1800" b="1" dirty="0">
                <a:solidFill>
                  <a:schemeClr val="tx2"/>
                </a:solidFill>
                <a:latin typeface="Arial Narrow" pitchFamily="34" charset="0"/>
              </a:rPr>
              <a:t>  &amp; </a:t>
            </a:r>
            <a:r>
              <a:rPr lang="en-US" sz="1800" b="1" dirty="0">
                <a:solidFill>
                  <a:schemeClr val="tx2"/>
                </a:solidFill>
                <a:latin typeface="Arial Narrow" pitchFamily="34" charset="0"/>
                <a:hlinkClick r:id="rId3"/>
              </a:rPr>
              <a:t>www.gois.website</a:t>
            </a:r>
            <a:r>
              <a:rPr lang="en-US" sz="1800" b="1" dirty="0">
                <a:solidFill>
                  <a:schemeClr val="tx2"/>
                </a:solidFill>
                <a:latin typeface="Arial Narrow" pitchFamily="34" charset="0"/>
              </a:rPr>
              <a:t>  &amp;   </a:t>
            </a:r>
            <a:r>
              <a:rPr lang="en-US" sz="1800" b="1" dirty="0">
                <a:solidFill>
                  <a:schemeClr val="tx2"/>
                </a:solidFill>
                <a:latin typeface="Arial Narrow" pitchFamily="34" charset="0"/>
                <a:hlinkClick r:id="rId4"/>
              </a:rPr>
              <a:t>www.ghcuniversity.org</a:t>
            </a:r>
            <a:r>
              <a:rPr lang="en-US" sz="1800" b="1" dirty="0">
                <a:solidFill>
                  <a:schemeClr val="tx2"/>
                </a:solidFill>
                <a:latin typeface="Arial Narrow" pitchFamily="34" charset="0"/>
              </a:rPr>
              <a:t>  &amp; Founder, President of ICEDOC &amp; ICEDOC’s Experts in Cancer Without Borders   </a:t>
            </a:r>
            <a:r>
              <a:rPr lang="en-US" sz="1800" b="1" dirty="0">
                <a:solidFill>
                  <a:schemeClr val="tx2"/>
                </a:solidFill>
                <a:latin typeface="Arial Narrow" pitchFamily="34" charset="0"/>
                <a:hlinkClick r:id="rId5"/>
              </a:rPr>
              <a:t>www.icedoc.org</a:t>
            </a:r>
            <a:r>
              <a:rPr lang="en-US" sz="1800" b="1" dirty="0">
                <a:solidFill>
                  <a:schemeClr val="tx2"/>
                </a:solidFill>
                <a:latin typeface="Arial Narrow" pitchFamily="34" charset="0"/>
              </a:rPr>
              <a:t>  &amp; </a:t>
            </a:r>
            <a:r>
              <a:rPr lang="en-US" sz="1800" b="1" dirty="0">
                <a:solidFill>
                  <a:schemeClr val="tx1"/>
                </a:solidFill>
                <a:latin typeface="Arial Narrow" pitchFamily="34" charset="0"/>
              </a:rPr>
              <a:t>Past  President of  AORTIC          ( African Organization  for Research and Training in Cancer </a:t>
            </a:r>
            <a:r>
              <a:rPr lang="en-US" sz="1800" b="1" dirty="0">
                <a:solidFill>
                  <a:schemeClr val="tx2"/>
                </a:solidFill>
                <a:latin typeface="Arial Narrow" pitchFamily="34" charset="0"/>
              </a:rPr>
              <a:t>) -</a:t>
            </a:r>
            <a:r>
              <a:rPr lang="en-US" sz="1800" b="1" dirty="0">
                <a:solidFill>
                  <a:schemeClr val="tx1"/>
                </a:solidFill>
                <a:latin typeface="Arial Narrow" pitchFamily="34" charset="0"/>
              </a:rPr>
              <a:t> Professor of Clinical  Oncology, Suez Canal University, Ismailia and Chairman of </a:t>
            </a:r>
            <a:r>
              <a:rPr lang="en-US" sz="1800" b="1" dirty="0" err="1">
                <a:solidFill>
                  <a:schemeClr val="tx1"/>
                </a:solidFill>
                <a:latin typeface="Arial Narrow" pitchFamily="34" charset="0"/>
              </a:rPr>
              <a:t>Alsoliman</a:t>
            </a:r>
            <a:r>
              <a:rPr lang="en-US" sz="1800" b="1" dirty="0">
                <a:solidFill>
                  <a:schemeClr val="tx1"/>
                </a:solidFill>
                <a:latin typeface="Arial Narrow" pitchFamily="34" charset="0"/>
              </a:rPr>
              <a:t>  Radiation and Clinical Oncology Center, Port Said, Egypt .    e-mail </a:t>
            </a:r>
            <a:r>
              <a:rPr lang="en-US" sz="1800" b="1" dirty="0">
                <a:solidFill>
                  <a:schemeClr val="tx1"/>
                </a:solidFill>
                <a:latin typeface="Arial Narrow" pitchFamily="34" charset="0"/>
                <a:hlinkClick r:id="rId6"/>
              </a:rPr>
              <a:t>worldcooperation@gmail.com</a:t>
            </a:r>
            <a:r>
              <a:rPr lang="en-US" sz="1800" b="1" dirty="0">
                <a:solidFill>
                  <a:schemeClr val="tx1"/>
                </a:solidFill>
                <a:latin typeface="Arial Narrow" pitchFamily="34" charset="0"/>
              </a:rPr>
              <a:t>    </a:t>
            </a:r>
            <a:r>
              <a:rPr lang="en-US" sz="1800" b="1" dirty="0">
                <a:solidFill>
                  <a:schemeClr val="tx1"/>
                </a:solidFill>
              </a:rPr>
              <a:t>Webs: </a:t>
            </a:r>
            <a:r>
              <a:rPr lang="en-US" sz="1800" b="1" dirty="0">
                <a:hlinkClick r:id="rId2"/>
              </a:rPr>
              <a:t>www.icedoc.website</a:t>
            </a:r>
            <a:r>
              <a:rPr lang="en-US" sz="1800" b="1" dirty="0"/>
              <a:t> </a:t>
            </a:r>
            <a:r>
              <a:rPr lang="en-US" sz="1800" b="1" dirty="0">
                <a:solidFill>
                  <a:schemeClr val="tx1"/>
                </a:solidFill>
              </a:rPr>
              <a:t>&amp; </a:t>
            </a:r>
            <a:r>
              <a:rPr lang="en-US" sz="1800" b="1" dirty="0">
                <a:solidFill>
                  <a:schemeClr val="tx1"/>
                </a:solidFill>
                <a:hlinkClick r:id="rId7"/>
              </a:rPr>
              <a:t>www.icedoc.org</a:t>
            </a:r>
            <a:r>
              <a:rPr lang="en-US" sz="1800" b="1" dirty="0">
                <a:solidFill>
                  <a:schemeClr val="tx1"/>
                </a:solidFill>
              </a:rPr>
              <a:t> </a:t>
            </a:r>
          </a:p>
          <a:p>
            <a:pPr eaLnBrk="1" fontAlgn="auto" hangingPunct="1">
              <a:spcAft>
                <a:spcPts val="0"/>
              </a:spcAft>
              <a:buFont typeface="Arial" pitchFamily="34" charset="0"/>
              <a:buNone/>
              <a:defRPr/>
            </a:pPr>
            <a:r>
              <a:rPr lang="en-US" sz="1800" b="1" dirty="0"/>
              <a:t> </a:t>
            </a:r>
          </a:p>
          <a:p>
            <a:pPr eaLnBrk="1" fontAlgn="auto" hangingPunct="1">
              <a:spcAft>
                <a:spcPts val="0"/>
              </a:spcAft>
              <a:buFont typeface="Arial" pitchFamily="34" charset="0"/>
              <a:buNone/>
              <a:defRPr/>
            </a:pPr>
            <a:r>
              <a:rPr lang="en-US" b="1" dirty="0">
                <a:solidFill>
                  <a:schemeClr val="tx1"/>
                </a:solidFill>
              </a:rPr>
              <a:t> </a:t>
            </a:r>
          </a:p>
          <a:p>
            <a:pPr eaLnBrk="1" fontAlgn="auto" hangingPunct="1">
              <a:spcAft>
                <a:spcPts val="0"/>
              </a:spcAft>
              <a:buFont typeface="Arial" pitchFamily="34" charset="0"/>
              <a:buNone/>
              <a:defRPr/>
            </a:pPr>
            <a:endParaRPr lang="en-US" b="1" dirty="0">
              <a:solidFill>
                <a:schemeClr val="tx1"/>
              </a:solidFill>
            </a:endParaRPr>
          </a:p>
          <a:p>
            <a:pPr algn="l">
              <a:defRPr/>
            </a:pPr>
            <a:r>
              <a:rPr lang="en-US" dirty="0"/>
              <a:t> January 21, 2024 </a:t>
            </a:r>
          </a:p>
        </p:txBody>
      </p:sp>
      <p:pic>
        <p:nvPicPr>
          <p:cNvPr id="2" name="Picture 1">
            <a:extLst>
              <a:ext uri="{FF2B5EF4-FFF2-40B4-BE49-F238E27FC236}">
                <a16:creationId xmlns:a16="http://schemas.microsoft.com/office/drawing/2014/main" id="{2F6D7836-165E-BC86-AF9E-CD813B7B36FA}"/>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003515" y="4993240"/>
            <a:ext cx="1921267" cy="1864760"/>
          </a:xfrm>
          <a:prstGeom prst="rect">
            <a:avLst/>
          </a:prstGeom>
          <a:noFill/>
          <a:ln>
            <a:noFill/>
          </a:ln>
        </p:spPr>
      </p:pic>
    </p:spTree>
    <p:extLst>
      <p:ext uri="{BB962C8B-B14F-4D97-AF65-F5344CB8AC3E}">
        <p14:creationId xmlns:p14="http://schemas.microsoft.com/office/powerpoint/2010/main" val="2877712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47C20-1625-2AAD-B241-9DA7415DDA62}"/>
              </a:ext>
            </a:extLst>
          </p:cNvPr>
          <p:cNvSpPr>
            <a:spLocks noGrp="1"/>
          </p:cNvSpPr>
          <p:nvPr>
            <p:ph idx="1"/>
          </p:nvPr>
        </p:nvSpPr>
        <p:spPr>
          <a:xfrm>
            <a:off x="202131" y="0"/>
            <a:ext cx="11685069" cy="6785811"/>
          </a:xfrm>
        </p:spPr>
        <p:txBody>
          <a:bodyPr>
            <a:normAutofit fontScale="25000" lnSpcReduction="20000"/>
          </a:bodyPr>
          <a:lstStyle/>
          <a:p>
            <a:pPr marL="0" indent="0">
              <a:buNone/>
            </a:pPr>
            <a:r>
              <a:rPr lang="en-US" sz="4500" b="1" dirty="0"/>
              <a:t>                                                         </a:t>
            </a:r>
          </a:p>
          <a:p>
            <a:pPr marL="0" indent="0">
              <a:buNone/>
            </a:pPr>
            <a:endParaRPr lang="en-US" sz="9600" b="1" dirty="0"/>
          </a:p>
          <a:p>
            <a:pPr marL="0" marR="0" indent="0" algn="just">
              <a:spcBef>
                <a:spcPts val="0"/>
              </a:spcBef>
              <a:spcAft>
                <a:spcPts val="0"/>
              </a:spcAft>
              <a:buNone/>
            </a:pPr>
            <a:r>
              <a:rPr lang="en-US" sz="9600" b="1" dirty="0">
                <a:latin typeface="Arial" panose="020B0604020202020204" pitchFamily="34" charset="0"/>
                <a:ea typeface="Times New Roman" panose="02020603050405020304" pitchFamily="18" charset="0"/>
              </a:rPr>
              <a:t>       </a:t>
            </a:r>
            <a:r>
              <a:rPr lang="en-US" sz="9600" b="1" u="sng" dirty="0">
                <a:latin typeface="Arial" panose="020B0604020202020204" pitchFamily="34" charset="0"/>
                <a:ea typeface="Times New Roman" panose="02020603050405020304" pitchFamily="18" charset="0"/>
              </a:rPr>
              <a:t>Fourthly, </a:t>
            </a:r>
            <a:r>
              <a:rPr lang="en-US" sz="9600" b="1" u="sng" dirty="0">
                <a:effectLst/>
                <a:latin typeface="Arial" panose="020B0604020202020204" pitchFamily="34" charset="0"/>
                <a:ea typeface="Times New Roman" panose="02020603050405020304" pitchFamily="18" charset="0"/>
              </a:rPr>
              <a:t>The Choosing Wisely Campaign. </a:t>
            </a:r>
          </a:p>
          <a:p>
            <a:pPr marL="0" marR="0" indent="0" algn="just">
              <a:spcBef>
                <a:spcPts val="0"/>
              </a:spcBef>
              <a:spcAft>
                <a:spcPts val="0"/>
              </a:spcAft>
              <a:buNone/>
            </a:pPr>
            <a:endParaRPr lang="en-US" sz="9600" b="1" u="sng" dirty="0">
              <a:effectLst/>
              <a:latin typeface="Arial" panose="020B0604020202020204" pitchFamily="34" charset="0"/>
              <a:ea typeface="Times New Roman" panose="02020603050405020304" pitchFamily="18" charset="0"/>
            </a:endParaRPr>
          </a:p>
          <a:p>
            <a:pPr marL="0" marR="0" indent="0" algn="just">
              <a:spcBef>
                <a:spcPts val="0"/>
              </a:spcBef>
              <a:spcAft>
                <a:spcPts val="0"/>
              </a:spcAft>
              <a:buNone/>
            </a:pPr>
            <a:endParaRPr lang="en-US" sz="96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9600" b="1" u="sng" dirty="0">
                <a:latin typeface="Arial" panose="020B0604020202020204" pitchFamily="34" charset="0"/>
                <a:ea typeface="Times New Roman" panose="02020603050405020304" pitchFamily="18" charset="0"/>
              </a:rPr>
              <a:t>Fourthly</a:t>
            </a:r>
            <a:r>
              <a:rPr lang="en-US" sz="9600" b="1" dirty="0">
                <a:effectLst/>
                <a:latin typeface="Arial" panose="020B0604020202020204" pitchFamily="34" charset="0"/>
                <a:ea typeface="Times New Roman" panose="02020603050405020304" pitchFamily="18" charset="0"/>
              </a:rPr>
              <a:t> .1. Choosing Wisely</a:t>
            </a:r>
            <a:r>
              <a:rPr lang="en-US" sz="9600" b="1" dirty="0">
                <a:solidFill>
                  <a:srgbClr val="FF0000"/>
                </a:solidFill>
                <a:effectLst/>
                <a:latin typeface="Arial" panose="020B0604020202020204" pitchFamily="34" charset="0"/>
                <a:ea typeface="Times New Roman" panose="02020603050405020304" pitchFamily="18" charset="0"/>
              </a:rPr>
              <a:t> </a:t>
            </a:r>
            <a:r>
              <a:rPr lang="en-US" sz="9600" b="1" dirty="0">
                <a:effectLst/>
                <a:latin typeface="Arial" panose="020B0604020202020204" pitchFamily="34" charset="0"/>
                <a:ea typeface="Times New Roman" panose="02020603050405020304" pitchFamily="18" charset="0"/>
              </a:rPr>
              <a:t>in medical practice.  </a:t>
            </a:r>
          </a:p>
          <a:p>
            <a:pPr marL="0" marR="0" algn="just">
              <a:spcBef>
                <a:spcPts val="0"/>
              </a:spcBef>
              <a:spcAft>
                <a:spcPts val="0"/>
              </a:spcAft>
            </a:pPr>
            <a:endParaRPr lang="en-US" sz="4400" dirty="0">
              <a:effectLst/>
              <a:latin typeface="Times New Roman" panose="02020603050405020304" pitchFamily="18" charset="0"/>
              <a:ea typeface="Times New Roman" panose="02020603050405020304" pitchFamily="18" charset="0"/>
            </a:endParaRPr>
          </a:p>
          <a:p>
            <a:pPr marL="0" marR="0" algn="just">
              <a:lnSpc>
                <a:spcPct val="120000"/>
              </a:lnSpc>
              <a:spcBef>
                <a:spcPts val="0"/>
              </a:spcBef>
              <a:spcAft>
                <a:spcPts val="0"/>
              </a:spcAft>
            </a:pPr>
            <a:r>
              <a:rPr lang="en-US" sz="6400" b="1" dirty="0">
                <a:effectLst/>
                <a:latin typeface="Arial" panose="020B0604020202020204" pitchFamily="34" charset="0"/>
                <a:ea typeface="Times New Roman" panose="02020603050405020304" pitchFamily="18" charset="0"/>
              </a:rPr>
              <a:t>Overtreatment and unnecessary care, and the consequences for patient safety and health system sustainability are issues of increasing concern.</a:t>
            </a:r>
            <a:r>
              <a:rPr lang="en-US" sz="6400" b="1" dirty="0">
                <a:solidFill>
                  <a:srgbClr val="000000"/>
                </a:solidFill>
                <a:effectLst/>
                <a:latin typeface="Arial" panose="020B0604020202020204" pitchFamily="34" charset="0"/>
                <a:ea typeface="Times New Roman" panose="02020603050405020304" pitchFamily="18" charset="0"/>
              </a:rPr>
              <a:t>  </a:t>
            </a:r>
          </a:p>
          <a:p>
            <a:pPr marL="0" marR="0" indent="0" algn="just">
              <a:lnSpc>
                <a:spcPct val="120000"/>
              </a:lnSpc>
              <a:spcBef>
                <a:spcPts val="0"/>
              </a:spcBef>
              <a:spcAft>
                <a:spcPts val="0"/>
              </a:spcAft>
              <a:buNone/>
            </a:pPr>
            <a:endParaRPr lang="en-US" sz="6400" b="1" dirty="0">
              <a:effectLst/>
              <a:latin typeface="Times New Roman" panose="02020603050405020304" pitchFamily="18" charset="0"/>
              <a:ea typeface="Times New Roman" panose="02020603050405020304" pitchFamily="18" charset="0"/>
            </a:endParaRPr>
          </a:p>
          <a:p>
            <a:pPr marL="0" marR="0" algn="just">
              <a:lnSpc>
                <a:spcPct val="120000"/>
              </a:lnSpc>
              <a:spcBef>
                <a:spcPts val="0"/>
              </a:spcBef>
              <a:spcAft>
                <a:spcPts val="0"/>
              </a:spcAft>
            </a:pPr>
            <a:r>
              <a:rPr lang="en-US" sz="6400" b="1" dirty="0">
                <a:solidFill>
                  <a:srgbClr val="000000"/>
                </a:solidFill>
                <a:effectLst/>
                <a:latin typeface="Arial" panose="020B0604020202020204" pitchFamily="34" charset="0"/>
                <a:ea typeface="Calibri" panose="020F0502020204030204" pitchFamily="34" charset="0"/>
              </a:rPr>
              <a:t>In 2002, the American Board of Internal </a:t>
            </a:r>
            <a:r>
              <a:rPr lang="en-US" sz="6400" b="1" dirty="0">
                <a:solidFill>
                  <a:srgbClr val="000000"/>
                </a:solidFill>
                <a:latin typeface="Arial" panose="020B0604020202020204" pitchFamily="34" charset="0"/>
                <a:ea typeface="Calibri" panose="020F0502020204030204" pitchFamily="34" charset="0"/>
              </a:rPr>
              <a:t>Medicine </a:t>
            </a:r>
            <a:r>
              <a:rPr lang="en-US" sz="6400" b="1" dirty="0">
                <a:solidFill>
                  <a:srgbClr val="000000"/>
                </a:solidFill>
                <a:effectLst/>
                <a:latin typeface="Arial" panose="020B0604020202020204" pitchFamily="34" charset="0"/>
                <a:ea typeface="Calibri" panose="020F0502020204030204" pitchFamily="34" charset="0"/>
              </a:rPr>
              <a:t>(ABIM) Foundation published “Medical professionalism in the new millennium</a:t>
            </a:r>
            <a:r>
              <a:rPr lang="en-US" sz="6400" b="1" i="1" dirty="0">
                <a:solidFill>
                  <a:srgbClr val="000000"/>
                </a:solidFill>
                <a:effectLst/>
                <a:latin typeface="Arial" panose="020B0604020202020204" pitchFamily="34" charset="0"/>
                <a:ea typeface="Calibri" panose="020F0502020204030204" pitchFamily="34" charset="0"/>
              </a:rPr>
              <a:t>: a “Physician Charter”. It </a:t>
            </a:r>
            <a:r>
              <a:rPr lang="en-US" sz="6400" b="1" dirty="0">
                <a:solidFill>
                  <a:srgbClr val="000000"/>
                </a:solidFill>
                <a:effectLst/>
                <a:latin typeface="Arial" panose="020B0604020202020204" pitchFamily="34" charset="0"/>
                <a:ea typeface="Calibri" panose="020F0502020204030204" pitchFamily="34" charset="0"/>
              </a:rPr>
              <a:t>stated that physicians have a responsibility to promote health equity when some health resources are scarce .  In 2010, physician “Howard Brody” recommended that medical specialty societies, being stewards of a field, ought to publish a list of five things they would like to be changed in their field and publish it to their members.    </a:t>
            </a:r>
          </a:p>
          <a:p>
            <a:pPr marL="0" marR="0" algn="just">
              <a:lnSpc>
                <a:spcPct val="120000"/>
              </a:lnSpc>
              <a:spcBef>
                <a:spcPts val="0"/>
              </a:spcBef>
              <a:spcAft>
                <a:spcPts val="0"/>
              </a:spcAft>
            </a:pPr>
            <a:endParaRPr lang="en-US" sz="6400" b="1" dirty="0">
              <a:solidFill>
                <a:srgbClr val="000000"/>
              </a:solidFill>
              <a:latin typeface="Arial" panose="020B0604020202020204" pitchFamily="34" charset="0"/>
              <a:ea typeface="Calibri" panose="020F0502020204030204" pitchFamily="34" charset="0"/>
            </a:endParaRPr>
          </a:p>
          <a:p>
            <a:pPr marL="0" algn="just">
              <a:lnSpc>
                <a:spcPct val="120000"/>
              </a:lnSpc>
              <a:spcBef>
                <a:spcPts val="0"/>
              </a:spcBef>
            </a:pPr>
            <a:r>
              <a:rPr lang="en-US" sz="6400" b="1" dirty="0">
                <a:solidFill>
                  <a:srgbClr val="000000"/>
                </a:solidFill>
                <a:effectLst/>
                <a:latin typeface="Arial" panose="020B0604020202020204" pitchFamily="34" charset="0"/>
                <a:ea typeface="Times New Roman" panose="02020603050405020304" pitchFamily="18" charset="0"/>
              </a:rPr>
              <a:t>In 2012, The ABIM led Choosing Wisely as a United States-based </a:t>
            </a:r>
            <a:r>
              <a:rPr lang="en-US" sz="6400" b="1" dirty="0">
                <a:solidFill>
                  <a:srgbClr val="000000"/>
                </a:solidFill>
                <a:latin typeface="Arial" panose="020B0604020202020204" pitchFamily="34" charset="0"/>
                <a:ea typeface="Times New Roman" panose="02020603050405020304" pitchFamily="18" charset="0"/>
              </a:rPr>
              <a:t>health </a:t>
            </a:r>
            <a:r>
              <a:rPr lang="en-US" sz="6400" b="1" dirty="0">
                <a:solidFill>
                  <a:srgbClr val="000000"/>
                </a:solidFill>
                <a:effectLst/>
                <a:latin typeface="Arial" panose="020B0604020202020204" pitchFamily="34" charset="0"/>
                <a:ea typeface="Times New Roman" panose="02020603050405020304" pitchFamily="18" charset="0"/>
              </a:rPr>
              <a:t> educational campaign, about unnecessary health care; unnecessary tests, treatments, and procedures. To conduct the campaign, the ABIM Foundation asked medical sp</a:t>
            </a:r>
            <a:r>
              <a:rPr lang="en-US" sz="6400" b="1" dirty="0">
                <a:effectLst/>
                <a:latin typeface="Arial" panose="020B0604020202020204" pitchFamily="34" charset="0"/>
                <a:ea typeface="Times New Roman" panose="02020603050405020304" pitchFamily="18" charset="0"/>
                <a:hlinkClick r:id="rId2" tooltip="Specialty (medicine)">
                  <a:extLst>
                    <a:ext uri="{A12FA001-AC4F-418D-AE19-62706E023703}">
                      <ahyp:hlinkClr xmlns:ahyp="http://schemas.microsoft.com/office/drawing/2018/hyperlinkcolor" val="tx"/>
                    </a:ext>
                  </a:extLst>
                </a:hlinkClick>
              </a:rPr>
              <a:t>e</a:t>
            </a:r>
            <a:r>
              <a:rPr lang="en-US" sz="6400" b="1" dirty="0">
                <a:solidFill>
                  <a:srgbClr val="000000"/>
                </a:solidFill>
                <a:effectLst/>
                <a:latin typeface="Arial" panose="020B0604020202020204" pitchFamily="34" charset="0"/>
                <a:ea typeface="Times New Roman" panose="02020603050405020304" pitchFamily="18" charset="0"/>
              </a:rPr>
              <a:t>cialty societies to make five to ten recommendations then published this information, and the medical s</a:t>
            </a:r>
            <a:r>
              <a:rPr lang="en-US" sz="6400" b="1" dirty="0">
                <a:solidFill>
                  <a:srgbClr val="202122"/>
                </a:solidFill>
                <a:effectLst/>
                <a:latin typeface="Arial" panose="020B0604020202020204" pitchFamily="34" charset="0"/>
                <a:ea typeface="Times New Roman" panose="02020603050405020304" pitchFamily="18" charset="0"/>
              </a:rPr>
              <a:t>pecialty societies disseminated it to their members.   </a:t>
            </a:r>
          </a:p>
          <a:p>
            <a:pPr marL="0" indent="0" algn="just">
              <a:spcBef>
                <a:spcPts val="0"/>
              </a:spcBef>
              <a:buNone/>
            </a:pPr>
            <a:r>
              <a:rPr lang="en-US" sz="4900" dirty="0">
                <a:solidFill>
                  <a:srgbClr val="202122"/>
                </a:solidFill>
                <a:latin typeface="Arial" panose="020B0604020202020204" pitchFamily="34" charset="0"/>
                <a:ea typeface="Times New Roman" panose="02020603050405020304" pitchFamily="18" charset="0"/>
              </a:rPr>
              <a:t> </a:t>
            </a:r>
          </a:p>
          <a:p>
            <a:pPr marL="0" algn="just">
              <a:spcBef>
                <a:spcPts val="0"/>
              </a:spcBef>
            </a:pPr>
            <a:endParaRPr lang="en-US" sz="4900" dirty="0">
              <a:solidFill>
                <a:srgbClr val="202122"/>
              </a:solidFill>
              <a:effectLst/>
              <a:latin typeface="Arial" panose="020B0604020202020204" pitchFamily="34" charset="0"/>
              <a:ea typeface="Times New Roman" panose="02020603050405020304" pitchFamily="18" charset="0"/>
            </a:endParaRPr>
          </a:p>
          <a:p>
            <a:pPr marL="0" algn="just">
              <a:spcBef>
                <a:spcPts val="0"/>
              </a:spcBef>
            </a:pPr>
            <a:endParaRPr lang="en-US" sz="4400" dirty="0">
              <a:solidFill>
                <a:srgbClr val="202122"/>
              </a:solidFill>
              <a:effectLst/>
              <a:latin typeface="Arial" panose="020B0604020202020204" pitchFamily="34" charset="0"/>
              <a:ea typeface="Times New Roman" panose="02020603050405020304" pitchFamily="18" charset="0"/>
            </a:endParaRPr>
          </a:p>
          <a:p>
            <a:pPr marL="0" algn="just">
              <a:spcBef>
                <a:spcPts val="0"/>
              </a:spcBef>
            </a:pPr>
            <a:endParaRPr lang="en-US" sz="1800" dirty="0">
              <a:solidFill>
                <a:srgbClr val="202122"/>
              </a:solidFill>
              <a:effectLst/>
              <a:latin typeface="Arial" panose="020B0604020202020204" pitchFamily="34" charset="0"/>
              <a:ea typeface="Times New Roman" panose="02020603050405020304" pitchFamily="18" charset="0"/>
            </a:endParaRPr>
          </a:p>
          <a:p>
            <a:pPr marL="0" algn="just">
              <a:spcBef>
                <a:spcPts val="0"/>
              </a:spcBef>
            </a:pPr>
            <a:endParaRPr lang="en-US" sz="1800" dirty="0">
              <a:solidFill>
                <a:srgbClr val="202122"/>
              </a:solidFill>
              <a:latin typeface="Arial" panose="020B0604020202020204" pitchFamily="34" charset="0"/>
              <a:ea typeface="Times New Roman" panose="02020603050405020304" pitchFamily="18" charset="0"/>
            </a:endParaRPr>
          </a:p>
          <a:p>
            <a:pPr marL="0" algn="just">
              <a:spcBef>
                <a:spcPts val="0"/>
              </a:spcBef>
            </a:pPr>
            <a:endParaRPr lang="en-US" sz="1800" dirty="0">
              <a:solidFill>
                <a:srgbClr val="202122"/>
              </a:solidFill>
              <a:effectLst/>
              <a:latin typeface="Arial" panose="020B0604020202020204" pitchFamily="34" charset="0"/>
              <a:ea typeface="Times New Roman" panose="02020603050405020304" pitchFamily="18" charset="0"/>
            </a:endParaRPr>
          </a:p>
          <a:p>
            <a:pPr marL="0" algn="just">
              <a:spcBef>
                <a:spcPts val="0"/>
              </a:spcBef>
            </a:pPr>
            <a:endParaRPr lang="en-US" sz="4200" dirty="0">
              <a:solidFill>
                <a:srgbClr val="202122"/>
              </a:solidFill>
              <a:effectLst/>
              <a:latin typeface="Arial" panose="020B0604020202020204" pitchFamily="34" charset="0"/>
              <a:ea typeface="Times New Roman" panose="02020603050405020304" pitchFamily="18" charset="0"/>
            </a:endParaRPr>
          </a:p>
          <a:p>
            <a:pPr marL="0" marR="0" algn="just">
              <a:spcBef>
                <a:spcPts val="0"/>
              </a:spcBef>
              <a:spcAft>
                <a:spcPts val="0"/>
              </a:spcAft>
            </a:pPr>
            <a:r>
              <a:rPr lang="en-US" sz="4200" b="1" dirty="0">
                <a:effectLst/>
                <a:latin typeface="Arial" panose="020B0604020202020204" pitchFamily="34" charset="0"/>
                <a:ea typeface="Times New Roman" panose="02020603050405020304" pitchFamily="18" charset="0"/>
              </a:rPr>
              <a:t> Loring B, </a:t>
            </a:r>
            <a:r>
              <a:rPr lang="en-US" sz="4200" b="1" dirty="0" err="1">
                <a:effectLst/>
                <a:latin typeface="Arial" panose="020B0604020202020204" pitchFamily="34" charset="0"/>
                <a:ea typeface="Times New Roman" panose="02020603050405020304" pitchFamily="18" charset="0"/>
              </a:rPr>
              <a:t>Ineson</a:t>
            </a:r>
            <a:r>
              <a:rPr lang="en-US" sz="4200" b="1" dirty="0">
                <a:effectLst/>
                <a:latin typeface="Arial" panose="020B0604020202020204" pitchFamily="34" charset="0"/>
                <a:ea typeface="Times New Roman" panose="02020603050405020304" pitchFamily="18" charset="0"/>
              </a:rPr>
              <a:t> S, Sherwood D et al. (2019).</a:t>
            </a:r>
            <a:r>
              <a:rPr lang="en-US" sz="4200" dirty="0">
                <a:effectLst/>
                <a:latin typeface="Arial" panose="020B0604020202020204" pitchFamily="34" charset="0"/>
                <a:ea typeface="Times New Roman" panose="02020603050405020304" pitchFamily="18" charset="0"/>
              </a:rPr>
              <a:t> Choosing Wisely means choosing equity NZMJ 7 June 2019, Vol 132 No 1496  6-8   ISSN 1175-8716 .</a:t>
            </a:r>
            <a:r>
              <a:rPr lang="en-US" sz="4200" u="sng" dirty="0">
                <a:solidFill>
                  <a:srgbClr val="0563C1"/>
                </a:solidFill>
                <a:effectLst/>
                <a:latin typeface="Arial" panose="020B0604020202020204" pitchFamily="34" charset="0"/>
                <a:ea typeface="Times New Roman" panose="02020603050405020304" pitchFamily="18" charset="0"/>
                <a:hlinkClick r:id="rId3"/>
              </a:rPr>
              <a:t>https://www.nzma.org.nz/journal-articles/choosing-wisely-means-choosing-equity</a:t>
            </a:r>
            <a:r>
              <a:rPr lang="en-US" sz="4200" dirty="0">
                <a:effectLst/>
                <a:latin typeface="Arial" panose="020B0604020202020204" pitchFamily="34" charset="0"/>
                <a:ea typeface="Times New Roman" panose="02020603050405020304" pitchFamily="18" charset="0"/>
              </a:rPr>
              <a:t>  </a:t>
            </a:r>
            <a:endParaRPr lang="en-US" sz="4200" dirty="0">
              <a:effectLst/>
              <a:latin typeface="Times New Roman" panose="02020603050405020304" pitchFamily="18" charset="0"/>
              <a:ea typeface="Times New Roman" panose="02020603050405020304" pitchFamily="18" charset="0"/>
            </a:endParaRPr>
          </a:p>
          <a:p>
            <a:pPr marL="57150" marR="0" indent="0" algn="just">
              <a:lnSpc>
                <a:spcPct val="115000"/>
              </a:lnSpc>
              <a:spcBef>
                <a:spcPts val="0"/>
              </a:spcBef>
              <a:spcAft>
                <a:spcPts val="0"/>
              </a:spcAft>
              <a:buNone/>
            </a:pPr>
            <a:r>
              <a:rPr lang="en-US" sz="4200" dirty="0">
                <a:effectLst/>
                <a:latin typeface="Arial" panose="020B0604020202020204" pitchFamily="34" charset="0"/>
                <a:ea typeface="Calibri" panose="020F0502020204030204" pitchFamily="34" charset="0"/>
                <a:cs typeface="Arial" panose="020B0604020202020204" pitchFamily="34" charset="0"/>
              </a:rPr>
              <a:t> </a:t>
            </a:r>
            <a:endParaRPr lang="en-US" sz="4200" dirty="0">
              <a:effectLst/>
              <a:latin typeface="Calibri" panose="020F0502020204030204" pitchFamily="34" charset="0"/>
              <a:ea typeface="Calibri" panose="020F0502020204030204" pitchFamily="34" charset="0"/>
              <a:cs typeface="Arial" panose="020B0604020202020204" pitchFamily="34" charset="0"/>
            </a:endParaRPr>
          </a:p>
          <a:p>
            <a:pPr marL="0" marR="0" algn="just">
              <a:spcBef>
                <a:spcPts val="0"/>
              </a:spcBef>
              <a:spcAft>
                <a:spcPts val="0"/>
              </a:spcAft>
            </a:pPr>
            <a:r>
              <a:rPr lang="en-US" sz="4200" b="1" dirty="0">
                <a:effectLst/>
                <a:latin typeface="Arial" panose="020B0604020202020204" pitchFamily="34" charset="0"/>
                <a:ea typeface="Times New Roman" panose="02020603050405020304" pitchFamily="18" charset="0"/>
              </a:rPr>
              <a:t>. Cassel C., Guest J. (2012).</a:t>
            </a:r>
            <a:r>
              <a:rPr lang="en-US" sz="4200" dirty="0">
                <a:effectLst/>
                <a:latin typeface="Arial" panose="020B0604020202020204" pitchFamily="34" charset="0"/>
                <a:ea typeface="Times New Roman" panose="02020603050405020304" pitchFamily="18" charset="0"/>
              </a:rPr>
              <a:t> Choosing Wisely - Helping Physicians and Patients Make Smart Decisions About Their </a:t>
            </a:r>
            <a:r>
              <a:rPr lang="en-US" sz="4200" dirty="0" err="1">
                <a:effectLst/>
                <a:latin typeface="Arial" panose="020B0604020202020204" pitchFamily="34" charset="0"/>
                <a:ea typeface="Times New Roman" panose="02020603050405020304" pitchFamily="18" charset="0"/>
              </a:rPr>
              <a:t>Care.</a:t>
            </a:r>
            <a:r>
              <a:rPr lang="en-US" sz="4200" i="1" dirty="0" err="1">
                <a:effectLst/>
                <a:latin typeface="Arial" panose="020B0604020202020204" pitchFamily="34" charset="0"/>
                <a:ea typeface="Times New Roman" panose="02020603050405020304" pitchFamily="18" charset="0"/>
              </a:rPr>
              <a:t>JAMA</a:t>
            </a:r>
            <a:r>
              <a:rPr lang="en-US" sz="4200" dirty="0">
                <a:effectLst/>
                <a:latin typeface="Arial" panose="020B0604020202020204" pitchFamily="34" charset="0"/>
                <a:ea typeface="Times New Roman" panose="02020603050405020304" pitchFamily="18" charset="0"/>
              </a:rPr>
              <a:t> 307 (17): 1801–1802.doi:10.1001/jama.2012.476 .  </a:t>
            </a:r>
            <a:endParaRPr lang="en-US" sz="42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4200" dirty="0">
                <a:effectLst/>
                <a:latin typeface="Times New Roman" panose="02020603050405020304" pitchFamily="18" charset="0"/>
                <a:ea typeface="Times New Roman" panose="02020603050405020304" pitchFamily="18" charset="0"/>
              </a:rPr>
              <a:t> </a:t>
            </a:r>
            <a:r>
              <a:rPr lang="en-US" sz="4200" dirty="0">
                <a:latin typeface="Times New Roman" panose="02020603050405020304" pitchFamily="18" charset="0"/>
                <a:ea typeface="Times New Roman" panose="02020603050405020304" pitchFamily="18" charset="0"/>
              </a:rPr>
              <a:t> </a:t>
            </a:r>
          </a:p>
          <a:p>
            <a:pPr marR="0" algn="just">
              <a:spcBef>
                <a:spcPts val="0"/>
              </a:spcBef>
              <a:spcAft>
                <a:spcPts val="0"/>
              </a:spcAft>
            </a:pPr>
            <a:r>
              <a:rPr lang="en-US" sz="4200" dirty="0">
                <a:effectLst/>
                <a:latin typeface="Arial" panose="020B0604020202020204" pitchFamily="34" charset="0"/>
                <a:ea typeface="Times New Roman" panose="02020603050405020304" pitchFamily="18" charset="0"/>
              </a:rPr>
              <a:t>. </a:t>
            </a:r>
            <a:r>
              <a:rPr lang="en-US" sz="4200" b="1" dirty="0">
                <a:effectLst/>
                <a:latin typeface="Arial" panose="020B0604020202020204" pitchFamily="34" charset="0"/>
                <a:ea typeface="Times New Roman" panose="02020603050405020304" pitchFamily="18" charset="0"/>
              </a:rPr>
              <a:t>Brody, H. (2010).</a:t>
            </a:r>
            <a:r>
              <a:rPr lang="en-US" sz="4200" dirty="0">
                <a:effectLst/>
                <a:latin typeface="Arial" panose="020B0604020202020204" pitchFamily="34" charset="0"/>
                <a:ea typeface="Times New Roman" panose="02020603050405020304" pitchFamily="18" charset="0"/>
              </a:rPr>
              <a:t>  Medicine's Ethical Responsibility for Health Care Reform — the Top Five List  </a:t>
            </a:r>
            <a:r>
              <a:rPr lang="en-US" sz="4200" i="1" dirty="0">
                <a:effectLst/>
                <a:latin typeface="Arial" panose="020B0604020202020204" pitchFamily="34" charset="0"/>
                <a:ea typeface="Times New Roman" panose="02020603050405020304" pitchFamily="18" charset="0"/>
              </a:rPr>
              <a:t>N Eng J Med</a:t>
            </a:r>
            <a:r>
              <a:rPr lang="en-US" sz="4200" dirty="0">
                <a:effectLst/>
                <a:latin typeface="Arial" panose="020B0604020202020204" pitchFamily="34" charset="0"/>
                <a:ea typeface="Times New Roman" panose="02020603050405020304" pitchFamily="18" charset="0"/>
              </a:rPr>
              <a:t>  362 (4): 283–285.  doi:10.1056/NEJMp0911423  </a:t>
            </a:r>
            <a:endParaRPr lang="en-US" sz="4200" dirty="0">
              <a:effectLst/>
              <a:latin typeface="Times New Roman" panose="02020603050405020304" pitchFamily="18" charset="0"/>
              <a:ea typeface="Times New Roman" panose="02020603050405020304" pitchFamily="18" charset="0"/>
            </a:endParaRPr>
          </a:p>
          <a:p>
            <a:pPr marL="57150" marR="0" indent="0" algn="just">
              <a:spcBef>
                <a:spcPts val="0"/>
              </a:spcBef>
              <a:spcAft>
                <a:spcPts val="0"/>
              </a:spcAft>
              <a:buNone/>
            </a:pPr>
            <a:r>
              <a:rPr lang="en-US" sz="4200" dirty="0">
                <a:effectLst/>
                <a:latin typeface="Arial" panose="020B0604020202020204" pitchFamily="34" charset="0"/>
                <a:ea typeface="Times New Roman" panose="02020603050405020304" pitchFamily="18" charset="0"/>
              </a:rPr>
              <a:t> </a:t>
            </a:r>
            <a:endParaRPr lang="en-US" sz="4200" dirty="0">
              <a:effectLst/>
              <a:latin typeface="Times New Roman" panose="02020603050405020304" pitchFamily="18" charset="0"/>
              <a:ea typeface="Times New Roman" panose="02020603050405020304" pitchFamily="18" charset="0"/>
            </a:endParaRPr>
          </a:p>
          <a:p>
            <a:r>
              <a:rPr lang="en-US" sz="4200" kern="0" dirty="0">
                <a:effectLst/>
                <a:latin typeface="Arial" panose="020B0604020202020204" pitchFamily="34" charset="0"/>
                <a:ea typeface="Times New Roman" panose="02020603050405020304" pitchFamily="18" charset="0"/>
              </a:rPr>
              <a:t>. </a:t>
            </a:r>
            <a:r>
              <a:rPr lang="en-US" sz="4200" b="1" kern="0" dirty="0">
                <a:effectLst/>
                <a:latin typeface="Arial" panose="020B0604020202020204" pitchFamily="34" charset="0"/>
                <a:ea typeface="Times New Roman" panose="02020603050405020304" pitchFamily="18" charset="0"/>
              </a:rPr>
              <a:t>Brody, H. (2012).</a:t>
            </a:r>
            <a:r>
              <a:rPr lang="en-US" sz="4200" kern="0" dirty="0">
                <a:effectLst/>
                <a:latin typeface="Arial" panose="020B0604020202020204" pitchFamily="34" charset="0"/>
                <a:ea typeface="Times New Roman" panose="02020603050405020304" pitchFamily="18" charset="0"/>
              </a:rPr>
              <a:t> From an Ethics of Rationing to an Ethics of Waste Avoidance </a:t>
            </a:r>
            <a:r>
              <a:rPr lang="en-US" sz="4200" i="1" kern="0" dirty="0">
                <a:effectLst/>
                <a:latin typeface="Arial" panose="020B0604020202020204" pitchFamily="34" charset="0"/>
                <a:ea typeface="Times New Roman" panose="02020603050405020304" pitchFamily="18" charset="0"/>
              </a:rPr>
              <a:t>N Eng J Med</a:t>
            </a:r>
            <a:r>
              <a:rPr lang="en-US" sz="4200" kern="0" dirty="0">
                <a:effectLst/>
                <a:latin typeface="Arial" panose="020B0604020202020204" pitchFamily="34" charset="0"/>
                <a:ea typeface="Times New Roman" panose="02020603050405020304" pitchFamily="18" charset="0"/>
              </a:rPr>
              <a:t>  366 (21): 1949–1951. doi:10.1056/NEJMp1203365 </a:t>
            </a:r>
            <a:r>
              <a:rPr lang="en-US" sz="4200" dirty="0">
                <a:solidFill>
                  <a:srgbClr val="202122"/>
                </a:solidFill>
                <a:effectLst/>
                <a:latin typeface="Arial" panose="020B0604020202020204" pitchFamily="34" charset="0"/>
                <a:ea typeface="Times New Roman" panose="02020603050405020304" pitchFamily="18" charset="0"/>
              </a:rPr>
              <a:t>  </a:t>
            </a:r>
            <a:endParaRPr lang="en-US" sz="42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4200" dirty="0">
              <a:effectLst/>
              <a:latin typeface="Times New Roman" panose="02020603050405020304" pitchFamily="18" charset="0"/>
              <a:ea typeface="Times New Roman" panose="02020603050405020304" pitchFamily="18" charset="0"/>
            </a:endParaRPr>
          </a:p>
          <a:p>
            <a:endParaRPr lang="en-US" sz="4200" dirty="0"/>
          </a:p>
          <a:p>
            <a:endParaRPr lang="en-US" dirty="0"/>
          </a:p>
          <a:p>
            <a:pPr marL="0" indent="0">
              <a:buNone/>
            </a:pPr>
            <a:r>
              <a:rPr lang="en-US" dirty="0"/>
              <a:t>  </a:t>
            </a:r>
          </a:p>
          <a:p>
            <a:endParaRPr lang="en-US" dirty="0"/>
          </a:p>
          <a:p>
            <a:endParaRPr lang="en-US" dirty="0"/>
          </a:p>
          <a:p>
            <a:endParaRPr lang="en-US" dirty="0"/>
          </a:p>
        </p:txBody>
      </p:sp>
    </p:spTree>
    <p:extLst>
      <p:ext uri="{BB962C8B-B14F-4D97-AF65-F5344CB8AC3E}">
        <p14:creationId xmlns:p14="http://schemas.microsoft.com/office/powerpoint/2010/main" val="777420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B89C97-44B1-FD92-CCD6-1DF8E301E2E6}"/>
              </a:ext>
            </a:extLst>
          </p:cNvPr>
          <p:cNvSpPr>
            <a:spLocks noGrp="1"/>
          </p:cNvSpPr>
          <p:nvPr>
            <p:ph idx="1"/>
          </p:nvPr>
        </p:nvSpPr>
        <p:spPr>
          <a:xfrm>
            <a:off x="250257" y="221381"/>
            <a:ext cx="11569565" cy="6400800"/>
          </a:xfrm>
        </p:spPr>
        <p:txBody>
          <a:bodyPr>
            <a:normAutofit/>
          </a:bodyPr>
          <a:lstStyle/>
          <a:p>
            <a:r>
              <a:rPr lang="en-US" sz="2400" b="1" dirty="0">
                <a:solidFill>
                  <a:srgbClr val="333333"/>
                </a:solidFill>
                <a:effectLst/>
                <a:latin typeface="Arial" panose="020B0604020202020204" pitchFamily="34" charset="0"/>
                <a:ea typeface="Times New Roman" panose="02020603050405020304" pitchFamily="18" charset="0"/>
              </a:rPr>
              <a:t>The Choosing Wisely campaign became an international multispecialty initiative.  </a:t>
            </a:r>
            <a:r>
              <a:rPr lang="en-US" sz="2400" b="1" dirty="0">
                <a:solidFill>
                  <a:srgbClr val="202122"/>
                </a:solidFill>
                <a:effectLst/>
                <a:latin typeface="Arial" panose="020B0604020202020204" pitchFamily="34" charset="0"/>
                <a:ea typeface="Times New Roman" panose="02020603050405020304" pitchFamily="18" charset="0"/>
              </a:rPr>
              <a:t>The campaign has been cited as being part of a broader movement including many comparable campaigns. </a:t>
            </a:r>
            <a:r>
              <a:rPr lang="ar-EG" sz="2400" b="1" dirty="0">
                <a:solidFill>
                  <a:srgbClr val="202122"/>
                </a:solidFill>
                <a:effectLst/>
                <a:latin typeface="Arial" panose="020B0604020202020204" pitchFamily="34" charset="0"/>
                <a:ea typeface="Times New Roman" panose="02020603050405020304" pitchFamily="18" charset="0"/>
              </a:rPr>
              <a:t> </a:t>
            </a:r>
          </a:p>
          <a:p>
            <a:r>
              <a:rPr lang="en-US" sz="2400" b="1" dirty="0">
                <a:solidFill>
                  <a:srgbClr val="333333"/>
                </a:solidFill>
                <a:effectLst/>
                <a:latin typeface="Arial" panose="020B0604020202020204" pitchFamily="34" charset="0"/>
                <a:ea typeface="Times New Roman" panose="02020603050405020304" pitchFamily="18" charset="0"/>
              </a:rPr>
              <a:t>More than 80 professional societies have participated in this effort, generating a list of more than </a:t>
            </a:r>
            <a:r>
              <a:rPr lang="en-US" sz="2400" b="1" dirty="0">
                <a:solidFill>
                  <a:srgbClr val="333333"/>
                </a:solidFill>
                <a:latin typeface="Arial" panose="020B0604020202020204" pitchFamily="34" charset="0"/>
                <a:ea typeface="Times New Roman" panose="02020603050405020304" pitchFamily="18" charset="0"/>
              </a:rPr>
              <a:t>800</a:t>
            </a:r>
            <a:r>
              <a:rPr lang="en-US" sz="2400" b="1" dirty="0">
                <a:solidFill>
                  <a:srgbClr val="333333"/>
                </a:solidFill>
                <a:effectLst/>
                <a:latin typeface="Arial" panose="020B0604020202020204" pitchFamily="34" charset="0"/>
                <a:ea typeface="Times New Roman" panose="02020603050405020304" pitchFamily="18" charset="0"/>
              </a:rPr>
              <a:t> examples of unnecessary and low-value services. </a:t>
            </a:r>
          </a:p>
          <a:p>
            <a:pPr marL="0" indent="0">
              <a:buNone/>
            </a:pPr>
            <a:r>
              <a:rPr lang="ar-EG" sz="2400" b="1" dirty="0">
                <a:solidFill>
                  <a:srgbClr val="333333"/>
                </a:solidFill>
                <a:effectLst/>
                <a:latin typeface="Arial" panose="020B0604020202020204" pitchFamily="34" charset="0"/>
                <a:ea typeface="Times New Roman" panose="02020603050405020304" pitchFamily="18" charset="0"/>
              </a:rPr>
              <a:t> </a:t>
            </a:r>
            <a:r>
              <a:rPr lang="en-US" sz="2400" b="1" dirty="0">
                <a:solidFill>
                  <a:srgbClr val="333333"/>
                </a:solidFill>
                <a:effectLst/>
                <a:latin typeface="Arial" panose="020B0604020202020204" pitchFamily="34" charset="0"/>
                <a:ea typeface="Times New Roman" panose="02020603050405020304" pitchFamily="18" charset="0"/>
              </a:rPr>
              <a:t> </a:t>
            </a:r>
          </a:p>
          <a:p>
            <a:pPr marL="0" indent="0">
              <a:buNone/>
            </a:pPr>
            <a:r>
              <a:rPr lang="en-US" sz="2400" b="1" dirty="0">
                <a:solidFill>
                  <a:srgbClr val="FF0000"/>
                </a:solidFill>
                <a:effectLst/>
                <a:latin typeface="Arial" panose="020B0604020202020204" pitchFamily="34" charset="0"/>
                <a:ea typeface="Times New Roman" panose="02020603050405020304" pitchFamily="18" charset="0"/>
              </a:rPr>
              <a:t>(</a:t>
            </a:r>
            <a:r>
              <a:rPr lang="en-US" sz="2400" b="1" dirty="0">
                <a:solidFill>
                  <a:srgbClr val="FF0000"/>
                </a:solidFill>
              </a:rPr>
              <a:t> Win-Win movement’s Comment: Great appreciation for the huge international work of Choosing wisely and collaborators</a:t>
            </a:r>
            <a:r>
              <a:rPr lang="en-US" sz="2400" dirty="0">
                <a:solidFill>
                  <a:srgbClr val="FF0000"/>
                </a:solidFill>
              </a:rPr>
              <a:t>)</a:t>
            </a:r>
          </a:p>
          <a:p>
            <a:endParaRPr lang="ar-EG" sz="2400" b="1" dirty="0">
              <a:solidFill>
                <a:srgbClr val="333333"/>
              </a:solidFill>
              <a:effectLst/>
              <a:latin typeface="Arial" panose="020B0604020202020204" pitchFamily="34" charset="0"/>
              <a:ea typeface="Times New Roman" panose="02020603050405020304" pitchFamily="18" charset="0"/>
            </a:endParaRPr>
          </a:p>
          <a:p>
            <a:pPr marL="0" indent="0">
              <a:buNone/>
            </a:pPr>
            <a:r>
              <a:rPr lang="en-US" sz="2400" b="1" dirty="0">
                <a:solidFill>
                  <a:srgbClr val="333333"/>
                </a:solidFill>
                <a:effectLst/>
                <a:latin typeface="Arial" panose="020B0604020202020204" pitchFamily="34" charset="0"/>
                <a:ea typeface="Times New Roman" panose="02020603050405020304" pitchFamily="18" charset="0"/>
              </a:rPr>
              <a:t> </a:t>
            </a:r>
            <a:endParaRPr lang="en-US" sz="2400" b="1" dirty="0">
              <a:solidFill>
                <a:srgbClr val="333333"/>
              </a:solidFill>
              <a:latin typeface="Arial" panose="020B0604020202020204" pitchFamily="34" charset="0"/>
              <a:ea typeface="Times New Roman" panose="02020603050405020304" pitchFamily="18" charset="0"/>
            </a:endParaRPr>
          </a:p>
          <a:p>
            <a:pPr marL="0" indent="0">
              <a:buNone/>
            </a:pPr>
            <a:r>
              <a:rPr lang="en-US" sz="1800" kern="0" dirty="0">
                <a:effectLst/>
                <a:latin typeface="Arial" panose="020B0604020202020204" pitchFamily="34" charset="0"/>
                <a:ea typeface="Times New Roman" panose="02020603050405020304" pitchFamily="18" charset="0"/>
              </a:rPr>
              <a:t>. </a:t>
            </a:r>
            <a:endParaRPr lang="en-US" sz="2400" b="1" dirty="0">
              <a:solidFill>
                <a:srgbClr val="333333"/>
              </a:solidFill>
              <a:latin typeface="Arial" panose="020B0604020202020204" pitchFamily="34" charset="0"/>
              <a:ea typeface="Times New Roman" panose="02020603050405020304" pitchFamily="18" charset="0"/>
            </a:endParaRPr>
          </a:p>
          <a:p>
            <a:pPr marL="0" indent="0">
              <a:buNone/>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6507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71256C-91F4-4E2E-8888-E89667C2C39E}"/>
              </a:ext>
            </a:extLst>
          </p:cNvPr>
          <p:cNvSpPr>
            <a:spLocks noGrp="1"/>
          </p:cNvSpPr>
          <p:nvPr>
            <p:ph idx="1"/>
          </p:nvPr>
        </p:nvSpPr>
        <p:spPr>
          <a:xfrm>
            <a:off x="231007" y="163629"/>
            <a:ext cx="11636942" cy="6487428"/>
          </a:xfrm>
        </p:spPr>
        <p:txBody>
          <a:bodyPr/>
          <a:lstStyle/>
          <a:p>
            <a:pPr marL="0" marR="0" algn="just">
              <a:spcBef>
                <a:spcPts val="0"/>
              </a:spcBef>
              <a:spcAft>
                <a:spcPts val="0"/>
              </a:spcAft>
            </a:pPr>
            <a:r>
              <a:rPr lang="en-US" sz="1800" b="1" dirty="0">
                <a:latin typeface="Arial" panose="020B0604020202020204" pitchFamily="34" charset="0"/>
                <a:ea typeface="Times New Roman" panose="02020603050405020304" pitchFamily="18" charset="0"/>
              </a:rPr>
              <a:t>Fourthly </a:t>
            </a:r>
            <a:r>
              <a:rPr lang="en-US" sz="1800" b="1" dirty="0">
                <a:effectLst/>
                <a:latin typeface="Arial" panose="020B0604020202020204" pitchFamily="34" charset="0"/>
                <a:ea typeface="Times New Roman" panose="02020603050405020304" pitchFamily="18" charset="0"/>
              </a:rPr>
              <a:t>.2. Choosing Wisely in Clinical Oncology  </a:t>
            </a:r>
          </a:p>
          <a:p>
            <a:pPr marL="0" marR="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b="1" dirty="0">
                <a:effectLst/>
                <a:latin typeface="Arial" panose="020B0604020202020204" pitchFamily="34" charset="0"/>
                <a:ea typeface="Times New Roman" panose="02020603050405020304" pitchFamily="18" charset="0"/>
              </a:rPr>
              <a:t> </a:t>
            </a:r>
            <a:r>
              <a:rPr lang="en-US" sz="2400" dirty="0">
                <a:solidFill>
                  <a:srgbClr val="000000"/>
                </a:solidFill>
                <a:effectLst/>
                <a:latin typeface="Arial" panose="020B0604020202020204" pitchFamily="34" charset="0"/>
                <a:ea typeface="Times New Roman" panose="02020603050405020304" pitchFamily="18" charset="0"/>
              </a:rPr>
              <a:t>In </a:t>
            </a:r>
            <a:r>
              <a:rPr lang="en-US" sz="2400" dirty="0">
                <a:solidFill>
                  <a:srgbClr val="333333"/>
                </a:solidFill>
                <a:effectLst/>
                <a:latin typeface="Arial" panose="020B0604020202020204" pitchFamily="34" charset="0"/>
                <a:ea typeface="Times New Roman" panose="02020603050405020304" pitchFamily="18" charset="0"/>
              </a:rPr>
              <a:t>the United States</a:t>
            </a:r>
            <a:r>
              <a:rPr lang="en-US" sz="2400" dirty="0">
                <a:solidFill>
                  <a:srgbClr val="000000"/>
                </a:solidFill>
                <a:effectLst/>
                <a:latin typeface="Arial" panose="020B0604020202020204" pitchFamily="34" charset="0"/>
                <a:ea typeface="Times New Roman" panose="02020603050405020304" pitchFamily="18" charset="0"/>
              </a:rPr>
              <a:t>, escalating health-care costs represents a central problem for both the federal government and the private sector. </a:t>
            </a:r>
            <a:r>
              <a:rPr lang="ar-EG" sz="2400" dirty="0">
                <a:solidFill>
                  <a:srgbClr val="000000"/>
                </a:solidFill>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endParaRPr lang="ar-EG" sz="2400" dirty="0">
              <a:solidFill>
                <a:srgbClr val="000000"/>
              </a:solidFill>
              <a:effectLst/>
              <a:latin typeface="Arial" panose="020B0604020202020204" pitchFamily="34" charset="0"/>
              <a:ea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rPr>
              <a:t>T</a:t>
            </a:r>
            <a:r>
              <a:rPr lang="en-US" sz="2400" dirty="0">
                <a:solidFill>
                  <a:srgbClr val="333333"/>
                </a:solidFill>
                <a:effectLst/>
                <a:latin typeface="Arial" panose="020B0604020202020204" pitchFamily="34" charset="0"/>
                <a:ea typeface="Times New Roman" panose="02020603050405020304" pitchFamily="18" charset="0"/>
              </a:rPr>
              <a:t>he cost of cancer care in the USA is augmenting exponentially, and cancer care–related spending was projected to be $173 billion in 2020.</a:t>
            </a:r>
            <a:r>
              <a:rPr lang="en-US" sz="2400" dirty="0">
                <a:solidFill>
                  <a:srgbClr val="000000"/>
                </a:solidFill>
                <a:effectLst/>
                <a:latin typeface="Arial" panose="020B0604020202020204" pitchFamily="34" charset="0"/>
                <a:ea typeface="Times New Roman" panose="02020603050405020304" pitchFamily="18" charset="0"/>
              </a:rPr>
              <a:t> </a:t>
            </a:r>
            <a:r>
              <a:rPr lang="ar-EG" sz="2400" dirty="0">
                <a:solidFill>
                  <a:srgbClr val="000000"/>
                </a:solidFill>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ar-EG" sz="2400" dirty="0">
                <a:solidFill>
                  <a:srgbClr val="000000"/>
                </a:solidFill>
                <a:latin typeface="Arial" panose="020B0604020202020204" pitchFamily="34" charset="0"/>
                <a:ea typeface="Times New Roman" panose="02020603050405020304" pitchFamily="18" charset="0"/>
              </a:rPr>
              <a:t> </a:t>
            </a:r>
            <a:endParaRPr lang="ar-EG" sz="2400" dirty="0">
              <a:solidFill>
                <a:srgbClr val="000000"/>
              </a:solidFill>
              <a:effectLst/>
              <a:latin typeface="Arial" panose="020B0604020202020204" pitchFamily="34" charset="0"/>
              <a:ea typeface="Times New Roman" panose="02020603050405020304" pitchFamily="18" charset="0"/>
            </a:endParaRPr>
          </a:p>
          <a:p>
            <a:pPr marL="0" marR="0" algn="just">
              <a:spcBef>
                <a:spcPts val="0"/>
              </a:spcBef>
              <a:spcAft>
                <a:spcPts val="0"/>
              </a:spcAft>
            </a:pPr>
            <a:r>
              <a:rPr lang="en-US" sz="2400" dirty="0">
                <a:solidFill>
                  <a:srgbClr val="FF0000"/>
                </a:solidFill>
                <a:effectLst/>
                <a:latin typeface="Arial" panose="020B0604020202020204" pitchFamily="34" charset="0"/>
                <a:ea typeface="Times New Roman" panose="02020603050405020304" pitchFamily="18" charset="0"/>
              </a:rPr>
              <a:t>A proportion of this expenditure is attributed to unnecessary medical services, which account for an estimated 21% of all health care services provided in the United States</a:t>
            </a:r>
            <a:r>
              <a:rPr lang="en-US" sz="2400" dirty="0">
                <a:solidFill>
                  <a:srgbClr val="333333"/>
                </a:solidFill>
                <a:effectLst/>
                <a:latin typeface="Arial" panose="020B0604020202020204" pitchFamily="34" charset="0"/>
                <a:ea typeface="Times New Roman" panose="02020603050405020304" pitchFamily="18" charset="0"/>
              </a:rPr>
              <a:t>.</a:t>
            </a:r>
            <a:r>
              <a:rPr lang="en-US" sz="2400" dirty="0">
                <a:solidFill>
                  <a:srgbClr val="000000"/>
                </a:solidFill>
                <a:effectLst/>
                <a:latin typeface="Arial" panose="020B0604020202020204" pitchFamily="34" charset="0"/>
                <a:ea typeface="Times New Roman" panose="02020603050405020304" pitchFamily="18" charset="0"/>
              </a:rPr>
              <a:t> </a:t>
            </a:r>
            <a:r>
              <a:rPr lang="ar-EG" sz="2400" dirty="0">
                <a:solidFill>
                  <a:srgbClr val="000000"/>
                </a:solidFill>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endParaRPr lang="ar-EG" sz="2400" dirty="0">
              <a:solidFill>
                <a:srgbClr val="000000"/>
              </a:solidFill>
              <a:effectLst/>
              <a:latin typeface="Arial" panose="020B0604020202020204" pitchFamily="34" charset="0"/>
              <a:ea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rPr>
              <a:t>This</a:t>
            </a:r>
            <a:r>
              <a:rPr lang="en-US" sz="2400" b="1" dirty="0">
                <a:solidFill>
                  <a:srgbClr val="FF0000"/>
                </a:solidFill>
                <a:effectLst/>
                <a:latin typeface="Arial" panose="020B0604020202020204" pitchFamily="34" charset="0"/>
                <a:ea typeface="Times New Roman" panose="02020603050405020304" pitchFamily="18" charset="0"/>
              </a:rPr>
              <a:t> </a:t>
            </a:r>
            <a:r>
              <a:rPr lang="en-US" sz="2400" dirty="0">
                <a:solidFill>
                  <a:srgbClr val="000000"/>
                </a:solidFill>
                <a:effectLst/>
                <a:latin typeface="Arial" panose="020B0604020202020204" pitchFamily="34" charset="0"/>
                <a:ea typeface="Times New Roman" panose="02020603050405020304" pitchFamily="18" charset="0"/>
              </a:rPr>
              <a:t>information is particularly useful for policy makers for understanding the future burden of costs of cancer care and for prioritizing future resources on cancer research, treatment, and prevention</a:t>
            </a:r>
            <a:r>
              <a:rPr lang="en-US" sz="2400" b="1" dirty="0">
                <a:solidFill>
                  <a:srgbClr val="FF0000"/>
                </a:solidFill>
                <a:effectLst/>
                <a:latin typeface="Arial" panose="020B0604020202020204" pitchFamily="34" charset="0"/>
                <a:ea typeface="Times New Roman" panose="02020603050405020304" pitchFamily="18" charset="0"/>
              </a:rPr>
              <a:t>. </a:t>
            </a:r>
            <a:endParaRPr lang="en-US" sz="2400" dirty="0"/>
          </a:p>
        </p:txBody>
      </p:sp>
    </p:spTree>
    <p:extLst>
      <p:ext uri="{BB962C8B-B14F-4D97-AF65-F5344CB8AC3E}">
        <p14:creationId xmlns:p14="http://schemas.microsoft.com/office/powerpoint/2010/main" val="2901659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2A115C-6827-572A-E77C-AD99EDC3264C}"/>
              </a:ext>
            </a:extLst>
          </p:cNvPr>
          <p:cNvSpPr>
            <a:spLocks noGrp="1"/>
          </p:cNvSpPr>
          <p:nvPr>
            <p:ph idx="1"/>
          </p:nvPr>
        </p:nvSpPr>
        <p:spPr>
          <a:xfrm>
            <a:off x="182881" y="259882"/>
            <a:ext cx="11713944" cy="6410425"/>
          </a:xfrm>
        </p:spPr>
        <p:txBody>
          <a:bodyPr/>
          <a:lstStyle/>
          <a:p>
            <a:pPr marL="0" marR="0" algn="just">
              <a:spcBef>
                <a:spcPts val="0"/>
              </a:spcBef>
              <a:spcAft>
                <a:spcPts val="0"/>
              </a:spcAft>
            </a:pPr>
            <a:r>
              <a:rPr lang="en-US" sz="1800" b="1" dirty="0">
                <a:effectLst/>
                <a:latin typeface="Arial" panose="020B0604020202020204" pitchFamily="34" charset="0"/>
                <a:ea typeface="Times New Roman" panose="02020603050405020304" pitchFamily="18" charset="0"/>
              </a:rPr>
              <a:t>The American Society of Clinical Oncology (ASCO) is the largest medical professional oncology society in the world committed to conquering cancer through research, education, prevention and delivery of high-quality patient care. </a:t>
            </a:r>
            <a:r>
              <a:rPr lang="en-US" sz="1800" b="1" dirty="0">
                <a:solidFill>
                  <a:srgbClr val="FF0000"/>
                </a:solidFill>
                <a:effectLst/>
                <a:latin typeface="Arial" panose="020B0604020202020204" pitchFamily="34" charset="0"/>
                <a:ea typeface="Times New Roman" panose="02020603050405020304" pitchFamily="18" charset="0"/>
              </a:rPr>
              <a:t>ASCO recognizes the importance of evidence-based cancer care and making wise choices in the diagnosis and management of patients with cancer. </a:t>
            </a:r>
            <a:r>
              <a:rPr lang="ar-EG" sz="1800" b="1" dirty="0">
                <a:solidFill>
                  <a:srgbClr val="FF0000"/>
                </a:solidFill>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ar-EG" sz="1800" b="1" dirty="0">
                <a:latin typeface="Arial" panose="020B0604020202020204" pitchFamily="34" charset="0"/>
                <a:ea typeface="Times New Roman" panose="02020603050405020304" pitchFamily="18" charset="0"/>
              </a:rPr>
              <a:t> </a:t>
            </a:r>
          </a:p>
          <a:p>
            <a:pPr marL="0" marR="0" algn="just">
              <a:spcBef>
                <a:spcPts val="0"/>
              </a:spcBef>
              <a:spcAft>
                <a:spcPts val="0"/>
              </a:spcAft>
            </a:pPr>
            <a:r>
              <a:rPr lang="en-US" sz="1800" b="1" dirty="0">
                <a:effectLst/>
                <a:latin typeface="Arial" panose="020B0604020202020204" pitchFamily="34" charset="0"/>
                <a:ea typeface="Times New Roman" panose="02020603050405020304" pitchFamily="18" charset="0"/>
              </a:rPr>
              <a:t>After careful deliberation by experienced oncologists, ASCO highpoints ten categories of tests, procedures and/or treatments whose common use and clinical value are not supported by available evidence. These test and treatment options should not be administered unless the physician and patient have carefully considered if their use is appropriate in the individual case  </a:t>
            </a:r>
          </a:p>
          <a:p>
            <a:pPr marL="0" marR="0" algn="just">
              <a:spcBef>
                <a:spcPts val="0"/>
              </a:spcBef>
              <a:spcAft>
                <a:spcPts val="0"/>
              </a:spcAft>
            </a:pPr>
            <a:endParaRPr lang="en-US" sz="1800" b="1" dirty="0">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latin typeface="Arial" panose="020B0604020202020204" pitchFamily="34" charset="0"/>
                <a:ea typeface="Times New Roman" panose="02020603050405020304" pitchFamily="18" charset="0"/>
              </a:rPr>
              <a:t>You </a:t>
            </a:r>
            <a:r>
              <a:rPr lang="en-US" sz="1800" b="1" dirty="0">
                <a:effectLst/>
                <a:latin typeface="Arial" panose="020B0604020202020204" pitchFamily="34" charset="0"/>
                <a:ea typeface="Times New Roman" panose="02020603050405020304" pitchFamily="18" charset="0"/>
              </a:rPr>
              <a:t>can view in the web of Choosing Wisely –ASCO</a:t>
            </a:r>
            <a:r>
              <a:rPr lang="en-US" sz="1800" b="1" dirty="0">
                <a:latin typeface="Arial" panose="020B0604020202020204" pitchFamily="34"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 t</a:t>
            </a:r>
            <a:r>
              <a:rPr lang="en-US" sz="1800" b="1" dirty="0">
                <a:solidFill>
                  <a:srgbClr val="000000"/>
                </a:solidFill>
                <a:effectLst/>
                <a:latin typeface="Arial" panose="020B0604020202020204" pitchFamily="34" charset="0"/>
                <a:ea typeface="Times New Roman" panose="02020603050405020304" pitchFamily="18" charset="0"/>
              </a:rPr>
              <a:t>his list of ten items that Physicians and Patients Should Question in oncology are listed in their web </a:t>
            </a:r>
            <a:r>
              <a:rPr lang="en-US" sz="1800" b="1" u="sng" dirty="0">
                <a:solidFill>
                  <a:srgbClr val="0563C1"/>
                </a:solidFill>
                <a:effectLst/>
                <a:latin typeface="Arial" panose="020B0604020202020204" pitchFamily="34" charset="0"/>
                <a:ea typeface="Times New Roman" panose="02020603050405020304" pitchFamily="18" charset="0"/>
                <a:hlinkClick r:id="rId2"/>
              </a:rPr>
              <a:t>https://www.choosingwisely.org/societies/american-society-of-clinical-oncology/</a:t>
            </a: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indent="0">
              <a:buNone/>
            </a:pPr>
            <a:r>
              <a:rPr lang="en-US" dirty="0"/>
              <a:t> </a:t>
            </a:r>
          </a:p>
          <a:p>
            <a:endParaRPr lang="en-US" dirty="0"/>
          </a:p>
          <a:p>
            <a:pPr marL="0" marR="0" algn="just">
              <a:spcBef>
                <a:spcPts val="0"/>
              </a:spcBef>
              <a:spcAft>
                <a:spcPts val="0"/>
              </a:spcAft>
            </a:pPr>
            <a:r>
              <a:rPr lang="en-US" sz="1800" b="1" dirty="0" err="1">
                <a:effectLst/>
                <a:latin typeface="Arial" panose="020B0604020202020204" pitchFamily="34" charset="0"/>
                <a:ea typeface="Times New Roman" panose="02020603050405020304" pitchFamily="18" charset="0"/>
              </a:rPr>
              <a:t>Schnipper</a:t>
            </a:r>
            <a:r>
              <a:rPr lang="en-US" sz="1800" b="1" dirty="0">
                <a:effectLst/>
                <a:latin typeface="Arial" panose="020B0604020202020204" pitchFamily="34" charset="0"/>
                <a:ea typeface="Times New Roman" panose="02020603050405020304" pitchFamily="18" charset="0"/>
              </a:rPr>
              <a:t> L. (2013).</a:t>
            </a:r>
            <a:r>
              <a:rPr lang="en-US" sz="1800" dirty="0">
                <a:effectLst/>
                <a:latin typeface="Arial" panose="020B0604020202020204" pitchFamily="34" charset="0"/>
                <a:ea typeface="Times New Roman" panose="02020603050405020304" pitchFamily="18" charset="0"/>
              </a:rPr>
              <a:t>  A top five list  in Oncology in How to get better value cancer care , Muir G and Kerr D ( eds)  </a:t>
            </a:r>
            <a:r>
              <a:rPr lang="en-US" sz="1800" dirty="0" err="1">
                <a:effectLst/>
                <a:latin typeface="Arial" panose="020B0604020202020204" pitchFamily="34" charset="0"/>
                <a:ea typeface="Times New Roman" panose="02020603050405020304" pitchFamily="18" charset="0"/>
              </a:rPr>
              <a:t>Offox</a:t>
            </a:r>
            <a:r>
              <a:rPr lang="en-US" sz="1800" dirty="0">
                <a:effectLst/>
                <a:latin typeface="Arial" panose="020B0604020202020204" pitchFamily="34" charset="0"/>
                <a:ea typeface="Times New Roman" panose="02020603050405020304" pitchFamily="18" charset="0"/>
              </a:rPr>
              <a:t> Press , Oxford , UK </a:t>
            </a:r>
            <a:endParaRPr lang="en-US" sz="1800" dirty="0">
              <a:effectLst/>
              <a:latin typeface="Times New Roman" panose="02020603050405020304" pitchFamily="18" charset="0"/>
              <a:ea typeface="Times New Roman" panose="02020603050405020304" pitchFamily="18" charset="0"/>
            </a:endParaRPr>
          </a:p>
          <a:p>
            <a:pPr marL="57150" marR="0" indent="0" algn="just">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dirty="0">
                <a:effectLst/>
                <a:latin typeface="Arial" panose="020B0604020202020204" pitchFamily="34" charset="0"/>
                <a:ea typeface="Times New Roman" panose="02020603050405020304" pitchFamily="18" charset="0"/>
              </a:rPr>
              <a:t>.American Society of Clinical Oncology (ASCO). (2019). </a:t>
            </a:r>
            <a:r>
              <a:rPr lang="en-US" sz="1800" dirty="0">
                <a:effectLst/>
                <a:latin typeface="Arial" panose="020B0604020202020204" pitchFamily="34" charset="0"/>
                <a:ea typeface="Times New Roman" panose="02020603050405020304" pitchFamily="18" charset="0"/>
              </a:rPr>
              <a:t>Ten Things Physicians and Patients Should Question. 2019. </a:t>
            </a:r>
            <a:r>
              <a:rPr lang="en-US" sz="1800" u="sng" dirty="0">
                <a:solidFill>
                  <a:srgbClr val="0563C1"/>
                </a:solidFill>
                <a:effectLst/>
                <a:latin typeface="Arial" panose="020B0604020202020204" pitchFamily="34" charset="0"/>
                <a:ea typeface="Times New Roman" panose="02020603050405020304" pitchFamily="18" charset="0"/>
                <a:hlinkClick r:id="rId2"/>
              </a:rPr>
              <a:t>https://www.choosingwisely.org/societies/american-society-of-clinical-oncology/</a:t>
            </a:r>
            <a:r>
              <a:rPr lang="en-US" sz="1800" dirty="0">
                <a:effectLst/>
                <a:latin typeface="Arial" panose="020B0604020202020204" pitchFamily="34" charset="0"/>
                <a:ea typeface="Times New Roman" panose="02020603050405020304" pitchFamily="18" charset="0"/>
              </a:rPr>
              <a:t>     (as shown above)</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dirty="0">
                <a:solidFill>
                  <a:srgbClr val="30303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85127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36FFF-EC43-6FF3-29AF-DD6E2AD55E4A}"/>
              </a:ext>
            </a:extLst>
          </p:cNvPr>
          <p:cNvSpPr>
            <a:spLocks noGrp="1"/>
          </p:cNvSpPr>
          <p:nvPr>
            <p:ph idx="1"/>
          </p:nvPr>
        </p:nvSpPr>
        <p:spPr>
          <a:xfrm>
            <a:off x="173255" y="202131"/>
            <a:ext cx="11790947" cy="6477802"/>
          </a:xfrm>
        </p:spPr>
        <p:txBody>
          <a:bodyPr>
            <a:normAutofit fontScale="92500" lnSpcReduction="20000"/>
          </a:bodyPr>
          <a:lstStyle/>
          <a:p>
            <a:pPr>
              <a:buFont typeface="Wingdings" panose="05000000000000000000" pitchFamily="2" charset="2"/>
              <a:buChar char="q"/>
            </a:pPr>
            <a:r>
              <a:rPr lang="en-US" dirty="0"/>
              <a:t>                                            </a:t>
            </a:r>
            <a:r>
              <a:rPr lang="en-US" dirty="0">
                <a:solidFill>
                  <a:srgbClr val="FF0000"/>
                </a:solidFill>
              </a:rPr>
              <a:t>Choosing Wisely , Top five list </a:t>
            </a:r>
          </a:p>
          <a:p>
            <a:pPr marL="0" indent="0">
              <a:buNone/>
            </a:pPr>
            <a:r>
              <a:rPr lang="en-US" dirty="0"/>
              <a:t> </a:t>
            </a:r>
          </a:p>
          <a:p>
            <a:pPr marL="0" indent="0">
              <a:buNone/>
            </a:pPr>
            <a:r>
              <a:rPr lang="en-US" sz="2600" b="1" dirty="0">
                <a:solidFill>
                  <a:srgbClr val="FF0000"/>
                </a:solidFill>
              </a:rPr>
              <a:t>The American Society of Clinical Oncology (ASCO), 2013, declared the </a:t>
            </a:r>
            <a:r>
              <a:rPr lang="en-US" sz="2400" dirty="0">
                <a:solidFill>
                  <a:srgbClr val="FF0000"/>
                </a:solidFill>
              </a:rPr>
              <a:t>Choosing Wisely , Top five list</a:t>
            </a:r>
            <a:r>
              <a:rPr lang="en-US" sz="2600" b="1" dirty="0">
                <a:solidFill>
                  <a:srgbClr val="FF0000"/>
                </a:solidFill>
              </a:rPr>
              <a:t> . </a:t>
            </a:r>
            <a:r>
              <a:rPr lang="en-US" sz="2600" b="1" u="sng" dirty="0">
                <a:solidFill>
                  <a:srgbClr val="FF0000"/>
                </a:solidFill>
              </a:rPr>
              <a:t>However , ASCO also stated  that </a:t>
            </a:r>
            <a:r>
              <a:rPr lang="en-US" sz="2600" b="1" u="sng" dirty="0" err="1">
                <a:solidFill>
                  <a:srgbClr val="FF0000"/>
                </a:solidFill>
              </a:rPr>
              <a:t>tese</a:t>
            </a:r>
            <a:r>
              <a:rPr lang="en-US" sz="2600" b="1" u="sng" dirty="0">
                <a:solidFill>
                  <a:srgbClr val="FF0000"/>
                </a:solidFill>
              </a:rPr>
              <a:t> items are provided solely for informational purposes and are not intended to replace a medical professional’s independent judgment or as a substitute for consultation with a medical professional:   </a:t>
            </a:r>
          </a:p>
          <a:p>
            <a:pPr marL="0" indent="0">
              <a:buNone/>
            </a:pPr>
            <a:endParaRPr lang="en-US" sz="2600" b="1" u="sng" dirty="0">
              <a:solidFill>
                <a:srgbClr val="FF0000"/>
              </a:solidFill>
            </a:endParaRPr>
          </a:p>
          <a:p>
            <a:pPr marL="0" indent="0">
              <a:buNone/>
            </a:pPr>
            <a:r>
              <a:rPr lang="en-US" dirty="0"/>
              <a:t>1. Don’t give patients starting on a chemotherapy regimen that has a low or moderate risk of causing nausea and vomiting antiemetic drugs intended for use with a regimen that has a high risk of causing nausea and vomiting </a:t>
            </a:r>
          </a:p>
          <a:p>
            <a:endParaRPr lang="en-US" dirty="0"/>
          </a:p>
          <a:p>
            <a:pPr marL="0" indent="0">
              <a:buNone/>
            </a:pPr>
            <a:r>
              <a:rPr lang="en-US" dirty="0"/>
              <a:t>2. Don’t use combination chemotherapy (multiple drugs) instead of chemotherapy with one drug when treating an individual for metastatic breast cancer unless the patient needs a rapid response to relieve tumor related symptoms. </a:t>
            </a:r>
          </a:p>
          <a:p>
            <a:endParaRPr lang="en-US" dirty="0"/>
          </a:p>
          <a:p>
            <a:pPr marL="0" indent="0">
              <a:buNone/>
            </a:pPr>
            <a:r>
              <a:rPr lang="en-US" dirty="0"/>
              <a:t>3. Avoid using PET or PET-CT scanning as part of routine follow-up care to monitor for a cancer recurrence in asymptomatic patients who have finished initial treatment to eliminate the cancer unless there is high-level evidence that such imaging will change the outcome.</a:t>
            </a:r>
          </a:p>
        </p:txBody>
      </p:sp>
    </p:spTree>
    <p:extLst>
      <p:ext uri="{BB962C8B-B14F-4D97-AF65-F5344CB8AC3E}">
        <p14:creationId xmlns:p14="http://schemas.microsoft.com/office/powerpoint/2010/main" val="4239245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C318B-C122-E1B5-74BD-ACEE57D29A7C}"/>
              </a:ext>
            </a:extLst>
          </p:cNvPr>
          <p:cNvSpPr>
            <a:spLocks noGrp="1"/>
          </p:cNvSpPr>
          <p:nvPr>
            <p:ph idx="1"/>
          </p:nvPr>
        </p:nvSpPr>
        <p:spPr>
          <a:xfrm>
            <a:off x="279133" y="221380"/>
            <a:ext cx="11685069" cy="6391175"/>
          </a:xfrm>
        </p:spPr>
        <p:txBody>
          <a:bodyPr/>
          <a:lstStyle/>
          <a:p>
            <a:pPr marL="0" indent="0">
              <a:buNone/>
            </a:pPr>
            <a:r>
              <a:rPr lang="en-US" dirty="0"/>
              <a:t>4. Don’t perform PSA testing for prostate cancer screening in men with no symptoms of the disease when they are expected to live less than 10 years. </a:t>
            </a:r>
          </a:p>
          <a:p>
            <a:pPr marL="0" indent="0">
              <a:buNone/>
            </a:pPr>
            <a:endParaRPr lang="en-US" dirty="0"/>
          </a:p>
          <a:p>
            <a:pPr marL="0" indent="0">
              <a:buNone/>
            </a:pPr>
            <a:r>
              <a:rPr lang="en-US" dirty="0"/>
              <a:t>5. Don’t use a targeted therapy intended for use against a specific genetic aberration unless a patient’s tumor cells have a specific biomarker that predicts an effective response to the targeted therapy.  </a:t>
            </a:r>
          </a:p>
          <a:p>
            <a:endParaRPr lang="en-US" dirty="0"/>
          </a:p>
          <a:p>
            <a:r>
              <a:rPr lang="en-US" sz="1600" dirty="0"/>
              <a:t>For more information or to see other lists of Five Things Physicians and Patients Should Question, visit www.choosingwisely.org</a:t>
            </a:r>
          </a:p>
          <a:p>
            <a:endParaRPr lang="en-US" dirty="0"/>
          </a:p>
          <a:p>
            <a:endParaRPr lang="en-US" dirty="0"/>
          </a:p>
          <a:p>
            <a:endParaRPr lang="en-US" dirty="0"/>
          </a:p>
        </p:txBody>
      </p:sp>
    </p:spTree>
    <p:extLst>
      <p:ext uri="{BB962C8B-B14F-4D97-AF65-F5344CB8AC3E}">
        <p14:creationId xmlns:p14="http://schemas.microsoft.com/office/powerpoint/2010/main" val="964374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53F45E-90EC-0130-B0A6-278BB282D216}"/>
              </a:ext>
            </a:extLst>
          </p:cNvPr>
          <p:cNvSpPr>
            <a:spLocks noGrp="1"/>
          </p:cNvSpPr>
          <p:nvPr>
            <p:ph idx="1"/>
          </p:nvPr>
        </p:nvSpPr>
        <p:spPr>
          <a:xfrm>
            <a:off x="298383" y="125128"/>
            <a:ext cx="11646569" cy="6602931"/>
          </a:xfrm>
        </p:spPr>
        <p:txBody>
          <a:bodyPr/>
          <a:lstStyle/>
          <a:p>
            <a:pPr marL="0" marR="0" indent="0" algn="just">
              <a:spcBef>
                <a:spcPts val="0"/>
              </a:spcBef>
              <a:spcAft>
                <a:spcPts val="0"/>
              </a:spcAft>
              <a:buNone/>
            </a:pPr>
            <a:r>
              <a:rPr lang="en-US" sz="1800" b="1" u="sng" dirty="0">
                <a:latin typeface="Arial" panose="020B0604020202020204" pitchFamily="34" charset="0"/>
                <a:ea typeface="Times New Roman" panose="02020603050405020304" pitchFamily="18" charset="0"/>
              </a:rPr>
              <a:t>Fourthly</a:t>
            </a:r>
            <a:r>
              <a:rPr lang="en-US" sz="1800" b="1" u="sng" dirty="0">
                <a:effectLst/>
                <a:latin typeface="Arial" panose="020B0604020202020204" pitchFamily="34" charset="0"/>
                <a:ea typeface="Times New Roman" panose="02020603050405020304" pitchFamily="18" charset="0"/>
              </a:rPr>
              <a:t>.3.  </a:t>
            </a: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Recognized limitations, but, there are great global needs for further studies:   </a:t>
            </a:r>
            <a:r>
              <a:rPr lang="en-US" sz="1800" b="1" u="sng"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endParaRPr lang="en-US" sz="1800" u="sng" dirty="0">
              <a:effectLst/>
              <a:latin typeface="Times New Roman" panose="02020603050405020304" pitchFamily="18" charset="0"/>
              <a:ea typeface="Times New Roman" panose="02020603050405020304" pitchFamily="18" charset="0"/>
            </a:endParaRPr>
          </a:p>
          <a:p>
            <a:pPr marL="0" indent="0">
              <a:buNone/>
            </a:pPr>
            <a:r>
              <a:rPr lang="en-US" sz="1800" b="1" kern="0" dirty="0">
                <a:effectLst/>
                <a:latin typeface="Arial" panose="020B0604020202020204" pitchFamily="34" charset="0"/>
                <a:ea typeface="Times New Roman" panose="02020603050405020304" pitchFamily="18" charset="0"/>
              </a:rPr>
              <a:t>No doubt that there are great needs in all over the world to achieve the aims of   Choosing Wisely to reduce the costs of the unnecessary medical procedures and treatment. </a:t>
            </a:r>
          </a:p>
          <a:p>
            <a:pPr>
              <a:buFont typeface="Wingdings" panose="05000000000000000000" pitchFamily="2" charset="2"/>
              <a:buChar char="Ø"/>
            </a:pPr>
            <a:r>
              <a:rPr lang="en-US" sz="1800" b="1" kern="0" dirty="0">
                <a:effectLst/>
                <a:latin typeface="Arial" panose="020B0604020202020204" pitchFamily="34" charset="0"/>
                <a:ea typeface="Times New Roman" panose="02020603050405020304" pitchFamily="18" charset="0"/>
              </a:rPr>
              <a:t> However, </a:t>
            </a:r>
            <a:r>
              <a:rPr lang="en-US" sz="1800" b="1" u="sng" kern="0" dirty="0">
                <a:solidFill>
                  <a:srgbClr val="FF0000"/>
                </a:solidFill>
                <a:effectLst/>
                <a:latin typeface="Arial" panose="020B0604020202020204" pitchFamily="34" charset="0"/>
                <a:ea typeface="Times New Roman" panose="02020603050405020304" pitchFamily="18" charset="0"/>
              </a:rPr>
              <a:t>the campaign has garnered both praise and criticism</a:t>
            </a:r>
            <a:r>
              <a:rPr lang="en-US" sz="1800" b="1" kern="0" dirty="0">
                <a:solidFill>
                  <a:srgbClr val="202122"/>
                </a:solidFill>
                <a:effectLst/>
                <a:latin typeface="Arial" panose="020B0604020202020204" pitchFamily="34" charset="0"/>
                <a:ea typeface="Times New Roman" panose="02020603050405020304" pitchFamily="18" charset="0"/>
              </a:rPr>
              <a:t>, and some of its ideas have spread to other countries. </a:t>
            </a:r>
          </a:p>
          <a:p>
            <a:r>
              <a:rPr lang="en-US" sz="1800" b="1" kern="0" dirty="0">
                <a:solidFill>
                  <a:srgbClr val="202122"/>
                </a:solidFill>
                <a:effectLst/>
                <a:latin typeface="Arial" panose="020B0604020202020204" pitchFamily="34" charset="0"/>
                <a:ea typeface="Times New Roman" panose="02020603050405020304" pitchFamily="18" charset="0"/>
              </a:rPr>
              <a:t> In a study done in 2015 in the USA,  </a:t>
            </a:r>
            <a:r>
              <a:rPr lang="en-US" sz="1800" b="1" kern="0" dirty="0">
                <a:effectLst/>
                <a:latin typeface="Arial" panose="020B0604020202020204" pitchFamily="34" charset="0"/>
                <a:ea typeface="Times New Roman" panose="02020603050405020304" pitchFamily="18" charset="0"/>
              </a:rPr>
              <a:t>Primary health care providers found most Choosing Wisely recommendations </a:t>
            </a:r>
            <a:r>
              <a:rPr lang="en-US" sz="1800" b="1" kern="0" dirty="0">
                <a:solidFill>
                  <a:srgbClr val="FF0000"/>
                </a:solidFill>
                <a:effectLst/>
                <a:latin typeface="Arial" panose="020B0604020202020204" pitchFamily="34" charset="0"/>
                <a:ea typeface="Times New Roman" panose="02020603050405020304" pitchFamily="18" charset="0"/>
              </a:rPr>
              <a:t>easy to follow, but, they felt that some, especially those for symptomatic conditions, would be difficult for patients to accept. Some doctors have said they lack time for the recommended discussions. </a:t>
            </a:r>
          </a:p>
          <a:p>
            <a:endParaRPr lang="en-US" sz="1800" b="1" kern="0" dirty="0">
              <a:solidFill>
                <a:srgbClr val="202122"/>
              </a:solidFill>
              <a:latin typeface="Arial" panose="020B0604020202020204" pitchFamily="34" charset="0"/>
              <a:ea typeface="Times New Roman" panose="02020603050405020304" pitchFamily="18" charset="0"/>
            </a:endParaRPr>
          </a:p>
          <a:p>
            <a:r>
              <a:rPr lang="en-US" sz="1800" b="1" kern="0" dirty="0">
                <a:solidFill>
                  <a:srgbClr val="202122"/>
                </a:solidFill>
                <a:effectLst/>
                <a:latin typeface="Arial" panose="020B0604020202020204" pitchFamily="34" charset="0"/>
                <a:ea typeface="Times New Roman" panose="02020603050405020304" pitchFamily="18" charset="0"/>
              </a:rPr>
              <a:t>In UK, English doctors "are worried how patients will perceive the initiative“ </a:t>
            </a:r>
          </a:p>
          <a:p>
            <a:endParaRPr lang="en-US" sz="1800" kern="0" dirty="0">
              <a:solidFill>
                <a:srgbClr val="202122"/>
              </a:solidFill>
              <a:effectLst/>
              <a:latin typeface="Arial" panose="020B0604020202020204" pitchFamily="34" charset="0"/>
              <a:ea typeface="Times New Roman" panose="02020603050405020304" pitchFamily="18" charset="0"/>
            </a:endParaRPr>
          </a:p>
          <a:p>
            <a:pPr marL="0" indent="0">
              <a:buNone/>
            </a:pPr>
            <a:r>
              <a:rPr lang="en-US" sz="1600" b="1" dirty="0">
                <a:solidFill>
                  <a:srgbClr val="202122"/>
                </a:solidFill>
                <a:effectLst/>
                <a:latin typeface="Arial" panose="020B0604020202020204" pitchFamily="34" charset="0"/>
                <a:ea typeface="Times New Roman" panose="02020603050405020304" pitchFamily="18" charset="0"/>
              </a:rPr>
              <a:t>Zikmund-Fisher BJ,  </a:t>
            </a:r>
            <a:r>
              <a:rPr lang="en-US" sz="1600" b="1" dirty="0" err="1">
                <a:solidFill>
                  <a:srgbClr val="202122"/>
                </a:solidFill>
                <a:effectLst/>
                <a:latin typeface="Arial" panose="020B0604020202020204" pitchFamily="34" charset="0"/>
                <a:ea typeface="Times New Roman" panose="02020603050405020304" pitchFamily="18" charset="0"/>
              </a:rPr>
              <a:t>Kullgren</a:t>
            </a:r>
            <a:r>
              <a:rPr lang="en-US" sz="1600" b="1" dirty="0">
                <a:solidFill>
                  <a:srgbClr val="202122"/>
                </a:solidFill>
                <a:effectLst/>
                <a:latin typeface="Arial" panose="020B0604020202020204" pitchFamily="34" charset="0"/>
                <a:ea typeface="Times New Roman" panose="02020603050405020304" pitchFamily="18" charset="0"/>
              </a:rPr>
              <a:t> JT, </a:t>
            </a:r>
            <a:r>
              <a:rPr lang="en-US" sz="1600" b="1" dirty="0" err="1">
                <a:solidFill>
                  <a:srgbClr val="202122"/>
                </a:solidFill>
                <a:effectLst/>
                <a:latin typeface="Arial" panose="020B0604020202020204" pitchFamily="34" charset="0"/>
                <a:ea typeface="Times New Roman" panose="02020603050405020304" pitchFamily="18" charset="0"/>
              </a:rPr>
              <a:t>Fagerlin</a:t>
            </a:r>
            <a:r>
              <a:rPr lang="en-US" sz="1600" b="1" dirty="0">
                <a:solidFill>
                  <a:srgbClr val="202122"/>
                </a:solidFill>
                <a:effectLst/>
                <a:latin typeface="Arial" panose="020B0604020202020204" pitchFamily="34" charset="0"/>
                <a:ea typeface="Times New Roman" panose="02020603050405020304" pitchFamily="18" charset="0"/>
              </a:rPr>
              <a:t> A et al. (2017).</a:t>
            </a:r>
            <a:r>
              <a:rPr lang="en-US" sz="1600" dirty="0">
                <a:solidFill>
                  <a:srgbClr val="202122"/>
                </a:solidFill>
                <a:effectLst/>
                <a:latin typeface="Arial" panose="020B0604020202020204" pitchFamily="34" charset="0"/>
                <a:ea typeface="Times New Roman" panose="02020603050405020304" pitchFamily="18" charset="0"/>
              </a:rPr>
              <a:t> </a:t>
            </a:r>
            <a:r>
              <a:rPr lang="en-US" sz="1600" u="sng" dirty="0">
                <a:solidFill>
                  <a:srgbClr val="0563C1"/>
                </a:solidFill>
                <a:effectLst/>
                <a:latin typeface="Arial" panose="020B0604020202020204" pitchFamily="34" charset="0"/>
                <a:ea typeface="Times New Roman" panose="02020603050405020304" pitchFamily="18" charset="0"/>
                <a:hlinkClick r:id="rId2"/>
              </a:rPr>
              <a:t>Perceived Barriers to Implementing Individual Choosing Wisely Recommendations in Two National Surveys of Primary Care Providers</a:t>
            </a:r>
            <a:r>
              <a:rPr lang="en-US" sz="1600" u="sng" dirty="0">
                <a:solidFill>
                  <a:srgbClr val="0563C1"/>
                </a:solidFill>
                <a:effectLst/>
                <a:latin typeface="Arial" panose="020B0604020202020204" pitchFamily="34" charset="0"/>
                <a:ea typeface="Times New Roman" panose="02020603050405020304" pitchFamily="18" charset="0"/>
              </a:rPr>
              <a:t> </a:t>
            </a:r>
            <a:r>
              <a:rPr lang="en-US" sz="1600" dirty="0">
                <a:solidFill>
                  <a:srgbClr val="131413"/>
                </a:solidFill>
                <a:effectLst/>
                <a:latin typeface="Arial" panose="020B0604020202020204" pitchFamily="34" charset="0"/>
                <a:ea typeface="Times New Roman" panose="02020603050405020304" pitchFamily="18" charset="0"/>
              </a:rPr>
              <a:t>J Gen Intern Med 32(2):210–7  DOI: 10.1007/s11606-016-3853-5   </a:t>
            </a:r>
            <a:endParaRPr lang="en-US" sz="1600" dirty="0">
              <a:effectLst/>
              <a:latin typeface="Times New Roman" panose="02020603050405020304" pitchFamily="18" charset="0"/>
              <a:ea typeface="Times New Roman" panose="02020603050405020304" pitchFamily="18" charset="0"/>
            </a:endParaRPr>
          </a:p>
          <a:p>
            <a:endParaRPr lang="en-US" sz="1800" kern="0" dirty="0">
              <a:solidFill>
                <a:srgbClr val="202122"/>
              </a:solidFill>
              <a:latin typeface="Arial" panose="020B0604020202020204" pitchFamily="34" charset="0"/>
            </a:endParaRPr>
          </a:p>
          <a:p>
            <a:pPr marL="0" indent="0">
              <a:buNone/>
            </a:pPr>
            <a:r>
              <a:rPr lang="en-US" sz="1400" b="1" dirty="0">
                <a:solidFill>
                  <a:srgbClr val="202122"/>
                </a:solidFill>
                <a:effectLst/>
                <a:latin typeface="Arial" panose="020B0604020202020204" pitchFamily="34" charset="0"/>
                <a:ea typeface="Times New Roman" panose="02020603050405020304" pitchFamily="18" charset="0"/>
              </a:rPr>
              <a:t>Vogel L. (2015).</a:t>
            </a:r>
            <a:r>
              <a:rPr lang="en-US" sz="1400" u="sng" dirty="0">
                <a:solidFill>
                  <a:srgbClr val="663366"/>
                </a:solidFill>
                <a:effectLst/>
                <a:latin typeface="Arial" panose="020B0604020202020204" pitchFamily="34" charset="0"/>
                <a:ea typeface="Times New Roman" panose="02020603050405020304" pitchFamily="18" charset="0"/>
                <a:hlinkClick r:id="rId3"/>
              </a:rPr>
              <a:t> Choosing Wisely around the world </a:t>
            </a:r>
            <a:r>
              <a:rPr lang="en-US" sz="1400" dirty="0">
                <a:solidFill>
                  <a:srgbClr val="202122"/>
                </a:solidFill>
                <a:effectLst/>
                <a:latin typeface="Arial" panose="020B0604020202020204" pitchFamily="34" charset="0"/>
                <a:ea typeface="Times New Roman" panose="02020603050405020304" pitchFamily="18" charset="0"/>
              </a:rPr>
              <a:t> </a:t>
            </a:r>
            <a:r>
              <a:rPr lang="en-US" sz="1400" i="1" dirty="0">
                <a:solidFill>
                  <a:srgbClr val="202122"/>
                </a:solidFill>
                <a:effectLst/>
                <a:latin typeface="Arial" panose="020B0604020202020204" pitchFamily="34" charset="0"/>
                <a:ea typeface="Times New Roman" panose="02020603050405020304" pitchFamily="18" charset="0"/>
              </a:rPr>
              <a:t>CMAJ</a:t>
            </a:r>
            <a:r>
              <a:rPr lang="en-US" sz="1400" dirty="0">
                <a:solidFill>
                  <a:srgbClr val="202122"/>
                </a:solidFill>
                <a:effectLst/>
                <a:latin typeface="Arial" panose="020B0604020202020204" pitchFamily="34" charset="0"/>
                <a:ea typeface="Times New Roman" panose="02020603050405020304" pitchFamily="18" charset="0"/>
              </a:rPr>
              <a:t> 187 (11): E341–E342. </a:t>
            </a:r>
            <a:r>
              <a:rPr lang="en-US" sz="1400" u="sng" dirty="0">
                <a:solidFill>
                  <a:srgbClr val="0B0080"/>
                </a:solidFill>
                <a:effectLst/>
                <a:latin typeface="Arial" panose="020B0604020202020204" pitchFamily="34" charset="0"/>
                <a:ea typeface="Times New Roman" panose="02020603050405020304" pitchFamily="18" charset="0"/>
                <a:hlinkClick r:id="rId4" tooltip="Doi (identifier)"/>
              </a:rPr>
              <a:t>doi</a:t>
            </a:r>
            <a:r>
              <a:rPr lang="en-US" sz="1400" dirty="0">
                <a:solidFill>
                  <a:srgbClr val="202122"/>
                </a:solidFill>
                <a:effectLst/>
                <a:latin typeface="Arial" panose="020B0604020202020204" pitchFamily="34" charset="0"/>
                <a:ea typeface="Times New Roman" panose="02020603050405020304" pitchFamily="18" charset="0"/>
              </a:rPr>
              <a:t>:</a:t>
            </a:r>
            <a:r>
              <a:rPr lang="en-US" sz="1400" u="sng" dirty="0">
                <a:solidFill>
                  <a:srgbClr val="663366"/>
                </a:solidFill>
                <a:effectLst/>
                <a:latin typeface="Arial" panose="020B0604020202020204" pitchFamily="34" charset="0"/>
                <a:ea typeface="Times New Roman" panose="02020603050405020304" pitchFamily="18" charset="0"/>
                <a:hlinkClick r:id="rId5"/>
              </a:rPr>
              <a:t>10.1503/cmaj.109-5111</a:t>
            </a:r>
            <a:r>
              <a:rPr lang="en-US" sz="1400" dirty="0">
                <a:solidFill>
                  <a:srgbClr val="202122"/>
                </a:solidFill>
                <a:effectLst/>
                <a:latin typeface="Arial" panose="020B0604020202020204" pitchFamily="34"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51487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46752F-B9D8-1EB4-DDD8-2D1BE2FE8B7D}"/>
              </a:ext>
            </a:extLst>
          </p:cNvPr>
          <p:cNvSpPr>
            <a:spLocks noGrp="1"/>
          </p:cNvSpPr>
          <p:nvPr>
            <p:ph idx="1"/>
          </p:nvPr>
        </p:nvSpPr>
        <p:spPr>
          <a:xfrm>
            <a:off x="154004" y="288758"/>
            <a:ext cx="11790948" cy="6391175"/>
          </a:xfrm>
        </p:spPr>
        <p:txBody>
          <a:bodyPr>
            <a:normAutofit fontScale="92500" lnSpcReduction="10000"/>
          </a:bodyPr>
          <a:lstStyle/>
          <a:p>
            <a:r>
              <a:rPr lang="en-US" sz="1800" b="1" kern="0" dirty="0">
                <a:effectLst/>
                <a:latin typeface="Arial" panose="020B0604020202020204" pitchFamily="34" charset="0"/>
                <a:ea typeface="Times New Roman" panose="02020603050405020304" pitchFamily="18" charset="0"/>
              </a:rPr>
              <a:t>As stated in the webs of Choosing Wisely of ASCO:  </a:t>
            </a:r>
            <a:r>
              <a:rPr lang="en-US" sz="1800" b="1" kern="0" dirty="0">
                <a:solidFill>
                  <a:srgbClr val="FF0000"/>
                </a:solidFill>
                <a:effectLst/>
                <a:latin typeface="Arial" panose="020B0604020202020204" pitchFamily="34" charset="0"/>
                <a:ea typeface="Times New Roman" panose="02020603050405020304" pitchFamily="18" charset="0"/>
              </a:rPr>
              <a:t>“Choosing</a:t>
            </a:r>
            <a:r>
              <a:rPr lang="en-US" sz="1800" b="1" i="1" kern="0" dirty="0">
                <a:solidFill>
                  <a:srgbClr val="FF0000"/>
                </a:solidFill>
                <a:effectLst/>
                <a:latin typeface="Arial" panose="020B0604020202020204" pitchFamily="34" charset="0"/>
                <a:ea typeface="Times New Roman" panose="02020603050405020304" pitchFamily="18" charset="0"/>
              </a:rPr>
              <a:t> Wisely” recommendations should not be used to establish coverage decisions or exclusions. But they are meant to encourage conversation about what is appropriate and necessary treatment. As each patient situation is unique</a:t>
            </a:r>
            <a:r>
              <a:rPr lang="en-US" sz="1800" b="1" i="1" kern="0" dirty="0">
                <a:effectLst/>
                <a:latin typeface="Arial" panose="020B0604020202020204" pitchFamily="34" charset="0"/>
                <a:ea typeface="Times New Roman" panose="02020603050405020304" pitchFamily="18" charset="0"/>
              </a:rPr>
              <a:t>, providers and patients should use the recommendations as guidelines to determine an appropriate treatment plan together [19].   </a:t>
            </a:r>
          </a:p>
          <a:p>
            <a:endParaRPr lang="en-US" sz="1800" b="1" i="1" kern="0" dirty="0">
              <a:effectLst/>
              <a:latin typeface="Arial" panose="020B0604020202020204" pitchFamily="34" charset="0"/>
              <a:ea typeface="Times New Roman" panose="02020603050405020304" pitchFamily="18" charset="0"/>
            </a:endParaRPr>
          </a:p>
          <a:p>
            <a:r>
              <a:rPr lang="en-US" sz="1800" b="1" kern="0" dirty="0">
                <a:solidFill>
                  <a:srgbClr val="202122"/>
                </a:solidFill>
                <a:effectLst/>
                <a:latin typeface="Arial" panose="020B0604020202020204" pitchFamily="34" charset="0"/>
                <a:ea typeface="Times New Roman" panose="02020603050405020304" pitchFamily="18" charset="0"/>
              </a:rPr>
              <a:t>Regarding the impact</a:t>
            </a:r>
            <a:r>
              <a:rPr lang="en-US" sz="1800" b="1" kern="0" dirty="0">
                <a:effectLst/>
                <a:latin typeface="Arial" panose="020B0604020202020204" pitchFamily="34" charset="0"/>
                <a:ea typeface="Times New Roman" panose="02020603050405020304" pitchFamily="18" charset="0"/>
              </a:rPr>
              <a:t>, </a:t>
            </a:r>
            <a:r>
              <a:rPr lang="en-US" sz="1800" b="1" kern="0" dirty="0">
                <a:solidFill>
                  <a:srgbClr val="FF0000"/>
                </a:solidFill>
                <a:effectLst/>
                <a:latin typeface="Arial" panose="020B0604020202020204" pitchFamily="34" charset="0"/>
                <a:ea typeface="Times New Roman" panose="02020603050405020304" pitchFamily="18" charset="0"/>
              </a:rPr>
              <a:t>one of the noted critics is that Choosing Wisely does not include evaluation of its effects on costs</a:t>
            </a:r>
            <a:r>
              <a:rPr lang="en-US" sz="1800" b="1" kern="0" dirty="0">
                <a:solidFill>
                  <a:srgbClr val="202122"/>
                </a:solidFill>
                <a:effectLst/>
                <a:latin typeface="Arial" panose="020B0604020202020204" pitchFamily="34" charset="0"/>
                <a:ea typeface="Times New Roman" panose="02020603050405020304" pitchFamily="18" charset="0"/>
              </a:rPr>
              <a:t>, on discussions or on medical outcomes. </a:t>
            </a:r>
          </a:p>
          <a:p>
            <a:endParaRPr lang="en-US" sz="1800" b="1" kern="0" dirty="0">
              <a:solidFill>
                <a:srgbClr val="202122"/>
              </a:solidFill>
              <a:latin typeface="Arial" panose="020B0604020202020204" pitchFamily="34" charset="0"/>
            </a:endParaRPr>
          </a:p>
          <a:p>
            <a:r>
              <a:rPr lang="en-US" sz="1800" b="1" kern="0" dirty="0">
                <a:solidFill>
                  <a:srgbClr val="202122"/>
                </a:solidFill>
                <a:latin typeface="Arial" panose="020B0604020202020204" pitchFamily="34" charset="0"/>
              </a:rPr>
              <a:t> </a:t>
            </a:r>
            <a:r>
              <a:rPr lang="en-US" sz="1800" b="1" dirty="0">
                <a:solidFill>
                  <a:srgbClr val="FF0000"/>
                </a:solidFill>
                <a:effectLst/>
                <a:latin typeface="Arial" panose="020B0604020202020204" pitchFamily="34" charset="0"/>
                <a:ea typeface="Times New Roman" panose="02020603050405020304" pitchFamily="18" charset="0"/>
              </a:rPr>
              <a:t>The Choosing Wisely campaign has no anticipation to scientifically research its own efficacy, but academic centers and clinics are making plans to independently report on the impact of the campaign. </a:t>
            </a:r>
            <a:r>
              <a:rPr lang="en-US" sz="1800" b="1" dirty="0">
                <a:solidFill>
                  <a:srgbClr val="202122"/>
                </a:solidFill>
                <a:effectLst/>
                <a:latin typeface="Arial" panose="020B0604020202020204" pitchFamily="34" charset="0"/>
                <a:ea typeface="Times New Roman" panose="02020603050405020304" pitchFamily="18" charset="0"/>
              </a:rPr>
              <a:t>The services targeted by the Choosing Wisely lists have broad variance in how much impact they can have on patients' care and costs .   </a:t>
            </a:r>
          </a:p>
          <a:p>
            <a:endParaRPr lang="en-US" sz="1800" b="1" dirty="0">
              <a:solidFill>
                <a:srgbClr val="202122"/>
              </a:solidFill>
              <a:effectLst/>
              <a:latin typeface="Arial" panose="020B0604020202020204" pitchFamily="34" charset="0"/>
              <a:ea typeface="Times New Roman" panose="02020603050405020304" pitchFamily="18" charset="0"/>
            </a:endParaRPr>
          </a:p>
          <a:p>
            <a:r>
              <a:rPr lang="en-US" sz="1800" b="1" dirty="0">
                <a:solidFill>
                  <a:srgbClr val="202122"/>
                </a:solidFill>
                <a:effectLst/>
                <a:latin typeface="Arial" panose="020B0604020202020204" pitchFamily="34" charset="0"/>
                <a:ea typeface="Times New Roman" panose="02020603050405020304" pitchFamily="18" charset="0"/>
              </a:rPr>
              <a:t>Doctors analyzed many services listed as low value by Choosing Wisely and other sources, and found that 25% or 42% of Medicare patients received at least one of these services in an average year !!, </a:t>
            </a:r>
            <a:endParaRPr lang="en-US" sz="1800" b="1"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600" dirty="0">
                <a:effectLst/>
                <a:latin typeface="Arial" panose="020B0604020202020204" pitchFamily="34" charset="0"/>
                <a:ea typeface="Times New Roman" panose="02020603050405020304" pitchFamily="18" charset="0"/>
              </a:rPr>
              <a:t>Wang S. (2013).  Group Urges Health-Test Curbs. [Journal] // The Wall Street Journal.. - New York : </a:t>
            </a:r>
            <a:r>
              <a:rPr lang="en-US" sz="1600" dirty="0" err="1">
                <a:effectLst/>
                <a:latin typeface="Arial" panose="020B0604020202020204" pitchFamily="34" charset="0"/>
                <a:ea typeface="Times New Roman" panose="02020603050405020304" pitchFamily="18" charset="0"/>
              </a:rPr>
              <a:t>DowJones</a:t>
            </a:r>
            <a:r>
              <a:rPr lang="en-US" sz="1600" dirty="0">
                <a:effectLst/>
                <a:latin typeface="Arial" panose="020B0604020202020204" pitchFamily="34" charset="0"/>
                <a:ea typeface="Times New Roman" panose="02020603050405020304" pitchFamily="18" charset="0"/>
              </a:rPr>
              <a:t>., February 20, 2013. - ISSN 0099-9660.</a:t>
            </a:r>
            <a:endParaRPr lang="en-US" sz="1600" dirty="0">
              <a:effectLst/>
              <a:latin typeface="Times New Roman" panose="02020603050405020304" pitchFamily="18" charset="0"/>
              <a:ea typeface="Times New Roman" panose="02020603050405020304" pitchFamily="18" charset="0"/>
            </a:endParaRPr>
          </a:p>
          <a:p>
            <a:pPr marL="38100" marR="0" indent="0" algn="just">
              <a:lnSpc>
                <a:spcPct val="115000"/>
              </a:lnSpc>
              <a:spcBef>
                <a:spcPts val="0"/>
              </a:spcBef>
              <a:spcAft>
                <a:spcPts val="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spcBef>
                <a:spcPts val="0"/>
              </a:spcBef>
              <a:spcAft>
                <a:spcPts val="0"/>
              </a:spcAft>
              <a:buNone/>
            </a:pPr>
            <a:r>
              <a:rPr lang="en-US" sz="1600" dirty="0">
                <a:effectLst/>
                <a:latin typeface="Arial" panose="020B0604020202020204" pitchFamily="34" charset="0"/>
                <a:ea typeface="Times New Roman" panose="02020603050405020304" pitchFamily="18" charset="0"/>
              </a:rPr>
              <a:t> Morden N E, Colla C H, </a:t>
            </a:r>
            <a:r>
              <a:rPr lang="en-US" sz="1600" dirty="0" err="1">
                <a:effectLst/>
                <a:latin typeface="Arial" panose="020B0604020202020204" pitchFamily="34" charset="0"/>
                <a:ea typeface="Times New Roman" panose="02020603050405020304" pitchFamily="18" charset="0"/>
              </a:rPr>
              <a:t>Sequist</a:t>
            </a:r>
            <a:r>
              <a:rPr lang="en-US" sz="1600" dirty="0">
                <a:effectLst/>
                <a:latin typeface="Arial" panose="020B0604020202020204" pitchFamily="34" charset="0"/>
                <a:ea typeface="Times New Roman" panose="02020603050405020304" pitchFamily="18" charset="0"/>
              </a:rPr>
              <a:t> et al. (2014). "Choosing Wisely — the Politics and Economics of Labeling Low-Value Services  </a:t>
            </a:r>
            <a:r>
              <a:rPr lang="en-US" sz="1600" i="1" dirty="0">
                <a:effectLst/>
                <a:latin typeface="Arial" panose="020B0604020202020204" pitchFamily="34" charset="0"/>
                <a:ea typeface="Times New Roman" panose="02020603050405020304" pitchFamily="18" charset="0"/>
              </a:rPr>
              <a:t>N Eng J Med </a:t>
            </a:r>
            <a:r>
              <a:rPr lang="en-US" sz="1600" dirty="0">
                <a:effectLst/>
                <a:latin typeface="Arial" panose="020B0604020202020204" pitchFamily="34" charset="0"/>
                <a:ea typeface="Times New Roman" panose="02020603050405020304" pitchFamily="18" charset="0"/>
              </a:rPr>
              <a:t> 370 (7): 589–92. doi:10.1056/NEJMp1314965 </a:t>
            </a:r>
          </a:p>
          <a:p>
            <a:pPr marL="0" marR="0" indent="0" algn="just">
              <a:spcBef>
                <a:spcPts val="0"/>
              </a:spcBef>
              <a:spcAft>
                <a:spcPts val="0"/>
              </a:spcAft>
              <a:buNone/>
            </a:pPr>
            <a:r>
              <a:rPr lang="en-US" sz="1600" dirty="0">
                <a:effectLst/>
                <a:latin typeface="Arial" panose="020B0604020202020204" pitchFamily="34"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a:effectLst/>
                <a:latin typeface="Arial" panose="020B0604020202020204" pitchFamily="34" charset="0"/>
                <a:ea typeface="Times New Roman" panose="02020603050405020304" pitchFamily="18" charset="0"/>
              </a:rPr>
              <a:t>McWilliams  JM,  </a:t>
            </a:r>
            <a:r>
              <a:rPr lang="en-US" sz="1600" dirty="0" err="1">
                <a:effectLst/>
                <a:latin typeface="Arial" panose="020B0604020202020204" pitchFamily="34" charset="0"/>
                <a:ea typeface="Times New Roman" panose="02020603050405020304" pitchFamily="18" charset="0"/>
              </a:rPr>
              <a:t>Zaslavsky</a:t>
            </a:r>
            <a:r>
              <a:rPr lang="en-US" sz="1600" dirty="0">
                <a:effectLst/>
                <a:latin typeface="Arial" panose="020B0604020202020204" pitchFamily="34" charset="0"/>
                <a:ea typeface="Times New Roman" panose="02020603050405020304" pitchFamily="18" charset="0"/>
              </a:rPr>
              <a:t> AM , Jena, Anupam B et al. (2018). Analysis of Physician Variation in Provision of Low-Value Services. [Journal] // JAMA Internal Medicine. - December 3, 2018. - 179 (1): 16–25.doi:10.1001/jamainternmed.2018.5086.</a:t>
            </a:r>
            <a:endParaRPr lang="en-US" sz="1600" dirty="0">
              <a:effectLst/>
              <a:latin typeface="Times New Roman" panose="02020603050405020304" pitchFamily="18" charset="0"/>
              <a:ea typeface="Times New Roman" panose="02020603050405020304" pitchFamily="18" charset="0"/>
            </a:endParaRPr>
          </a:p>
          <a:p>
            <a:pPr marL="228600" marR="0" algn="just">
              <a:spcBef>
                <a:spcPts val="0"/>
              </a:spcBef>
              <a:spcAft>
                <a:spcPts val="0"/>
              </a:spcAft>
            </a:pPr>
            <a:r>
              <a:rPr lang="en-US" sz="1600" dirty="0">
                <a:effectLst/>
                <a:latin typeface="Arial" panose="020B0604020202020204" pitchFamily="34"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610481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E0B1BA-2563-B102-549C-CE9A4FCF4CAF}"/>
              </a:ext>
            </a:extLst>
          </p:cNvPr>
          <p:cNvSpPr>
            <a:spLocks noGrp="1"/>
          </p:cNvSpPr>
          <p:nvPr>
            <p:ph idx="1"/>
          </p:nvPr>
        </p:nvSpPr>
        <p:spPr>
          <a:xfrm>
            <a:off x="0" y="154004"/>
            <a:ext cx="11993077" cy="6703996"/>
          </a:xfrm>
        </p:spPr>
        <p:txBody>
          <a:bodyPr>
            <a:normAutofit fontScale="70000" lnSpcReduction="20000"/>
          </a:bodyPr>
          <a:lstStyle/>
          <a:p>
            <a:pPr marL="0" marR="0" algn="just">
              <a:lnSpc>
                <a:spcPct val="120000"/>
              </a:lnSpc>
              <a:spcBef>
                <a:spcPts val="0"/>
              </a:spcBef>
              <a:spcAft>
                <a:spcPts val="0"/>
              </a:spcAft>
            </a:pPr>
            <a:r>
              <a:rPr lang="en-US" sz="2300" b="1" dirty="0">
                <a:solidFill>
                  <a:srgbClr val="FF0000"/>
                </a:solidFill>
                <a:effectLst/>
                <a:latin typeface="Arial" panose="020B0604020202020204" pitchFamily="34" charset="0"/>
                <a:ea typeface="Times New Roman" panose="02020603050405020304" pitchFamily="18" charset="0"/>
              </a:rPr>
              <a:t>The scope of Choosing Wisely recommendations for cancer care is not well defined</a:t>
            </a:r>
            <a:r>
              <a:rPr lang="en-US" sz="2300" b="1" dirty="0">
                <a:solidFill>
                  <a:srgbClr val="333333"/>
                </a:solidFill>
                <a:effectLst/>
                <a:latin typeface="Arial" panose="020B0604020202020204" pitchFamily="34" charset="0"/>
                <a:ea typeface="Times New Roman" panose="02020603050405020304" pitchFamily="18" charset="0"/>
              </a:rPr>
              <a:t>. This quality improvement study characterizes the scope of these recommendations, focusing on the de-implementation of low-value cancer care, and identifies potential chasms for future work. </a:t>
            </a:r>
            <a:r>
              <a:rPr lang="en-US" sz="2300" b="1" dirty="0">
                <a:solidFill>
                  <a:srgbClr val="000000"/>
                </a:solidFill>
                <a:effectLst/>
                <a:latin typeface="Arial" panose="020B0604020202020204" pitchFamily="34" charset="0"/>
                <a:ea typeface="Times New Roman" panose="02020603050405020304" pitchFamily="18" charset="0"/>
              </a:rPr>
              <a:t>Choosing Wisely </a:t>
            </a:r>
            <a:r>
              <a:rPr lang="en-US" sz="2300" b="1" dirty="0">
                <a:effectLst/>
                <a:latin typeface="Arial" panose="020B0604020202020204" pitchFamily="34" charset="0"/>
                <a:ea typeface="Times New Roman" panose="02020603050405020304" pitchFamily="18" charset="0"/>
              </a:rPr>
              <a:t>recommendations proposed by some of the most important oncology societies should be considered a starting point and a sensitivity motion in this movement. Nevertheless, the way to go is still long, especially if a real cultural change in the oncological community must happen before Choosing Wisely becomes a real “</a:t>
            </a:r>
            <a:r>
              <a:rPr lang="en-US" sz="2300" b="1" i="1" dirty="0">
                <a:effectLst/>
                <a:latin typeface="Arial" panose="020B0604020202020204" pitchFamily="34" charset="0"/>
                <a:ea typeface="Times New Roman" panose="02020603050405020304" pitchFamily="18" charset="0"/>
              </a:rPr>
              <a:t>modus operandi”, </a:t>
            </a:r>
            <a:r>
              <a:rPr lang="en-US" sz="2300" b="1" dirty="0">
                <a:effectLst/>
                <a:latin typeface="Arial" panose="020B0604020202020204" pitchFamily="34" charset="0"/>
                <a:ea typeface="Times New Roman" panose="02020603050405020304" pitchFamily="18" charset="0"/>
              </a:rPr>
              <a:t>that means a particular way of doing or implementation.</a:t>
            </a:r>
            <a:r>
              <a:rPr lang="en-US" sz="2300" b="1" i="1" dirty="0">
                <a:effectLst/>
                <a:latin typeface="Arial" panose="020B0604020202020204" pitchFamily="34" charset="0"/>
                <a:ea typeface="Times New Roman" panose="02020603050405020304" pitchFamily="18" charset="0"/>
              </a:rPr>
              <a:t>  </a:t>
            </a:r>
          </a:p>
          <a:p>
            <a:pPr marL="0" marR="0" indent="0" algn="just">
              <a:lnSpc>
                <a:spcPct val="120000"/>
              </a:lnSpc>
              <a:spcBef>
                <a:spcPts val="0"/>
              </a:spcBef>
              <a:spcAft>
                <a:spcPts val="0"/>
              </a:spcAft>
              <a:buNone/>
            </a:pPr>
            <a:r>
              <a:rPr lang="en-US" sz="2300" b="1" i="1" dirty="0">
                <a:effectLst/>
                <a:latin typeface="Arial" panose="020B0604020202020204" pitchFamily="34" charset="0"/>
                <a:ea typeface="Times New Roman" panose="02020603050405020304" pitchFamily="18" charset="0"/>
              </a:rPr>
              <a:t>  </a:t>
            </a:r>
            <a:endParaRPr lang="en-US" sz="2300" b="1" dirty="0">
              <a:effectLst/>
              <a:latin typeface="Times New Roman" panose="02020603050405020304" pitchFamily="18" charset="0"/>
              <a:ea typeface="Times New Roman" panose="02020603050405020304" pitchFamily="18" charset="0"/>
            </a:endParaRPr>
          </a:p>
          <a:p>
            <a:pPr marL="0" marR="0" algn="just">
              <a:lnSpc>
                <a:spcPct val="120000"/>
              </a:lnSpc>
              <a:spcBef>
                <a:spcPts val="0"/>
              </a:spcBef>
              <a:spcAft>
                <a:spcPts val="0"/>
              </a:spcAft>
            </a:pPr>
            <a:r>
              <a:rPr lang="en-US" sz="2300" b="1" i="1" dirty="0">
                <a:effectLst/>
                <a:latin typeface="Arial" panose="020B0604020202020204" pitchFamily="34" charset="0"/>
                <a:ea typeface="Times New Roman" panose="02020603050405020304" pitchFamily="18" charset="0"/>
              </a:rPr>
              <a:t> </a:t>
            </a:r>
            <a:r>
              <a:rPr lang="en-US" sz="2300" b="1" dirty="0">
                <a:solidFill>
                  <a:srgbClr val="FF0000"/>
                </a:solidFill>
                <a:effectLst/>
                <a:latin typeface="Arial" panose="020B0604020202020204" pitchFamily="34" charset="0"/>
                <a:ea typeface="Times New Roman" panose="02020603050405020304" pitchFamily="18" charset="0"/>
              </a:rPr>
              <a:t>There are more potential defects in the Choosing Wisely initiative, perhaps the major, being the lack of uniform metrics. </a:t>
            </a:r>
          </a:p>
          <a:p>
            <a:pPr marL="0" marR="0" algn="just">
              <a:lnSpc>
                <a:spcPct val="120000"/>
              </a:lnSpc>
              <a:spcBef>
                <a:spcPts val="0"/>
              </a:spcBef>
              <a:spcAft>
                <a:spcPts val="0"/>
              </a:spcAft>
            </a:pPr>
            <a:r>
              <a:rPr lang="en-US" sz="2300" b="1" dirty="0">
                <a:solidFill>
                  <a:srgbClr val="FF0000"/>
                </a:solidFill>
                <a:effectLst/>
                <a:latin typeface="Arial" panose="020B0604020202020204" pitchFamily="34" charset="0"/>
                <a:ea typeface="Times New Roman" panose="02020603050405020304" pitchFamily="18" charset="0"/>
              </a:rPr>
              <a:t> </a:t>
            </a:r>
            <a:r>
              <a:rPr lang="en-US" sz="2300" b="1" dirty="0">
                <a:effectLst/>
                <a:latin typeface="Arial" panose="020B0604020202020204" pitchFamily="34" charset="0"/>
                <a:ea typeface="Times New Roman" panose="02020603050405020304" pitchFamily="18" charset="0"/>
              </a:rPr>
              <a:t>It is feasible to state that a test is unnecessary, but what criteria are used to reliably and prospectively define what is necessary?  The most important challenge will be the change of attitude in clinical practice for the situations in which scientific evidence suggests that the proposed intervention has modest or no impact or could even be harmful.  </a:t>
            </a:r>
          </a:p>
          <a:p>
            <a:pPr marL="0" marR="0" algn="just">
              <a:lnSpc>
                <a:spcPct val="120000"/>
              </a:lnSpc>
              <a:spcBef>
                <a:spcPts val="0"/>
              </a:spcBef>
              <a:spcAft>
                <a:spcPts val="0"/>
              </a:spcAft>
            </a:pPr>
            <a:r>
              <a:rPr lang="en-US" sz="2300" b="1" dirty="0">
                <a:latin typeface="Arial" panose="020B0604020202020204" pitchFamily="34" charset="0"/>
                <a:ea typeface="Times New Roman" panose="02020603050405020304" pitchFamily="18" charset="0"/>
              </a:rPr>
              <a:t> </a:t>
            </a:r>
          </a:p>
          <a:p>
            <a:pPr marL="0" marR="0" algn="just">
              <a:lnSpc>
                <a:spcPct val="120000"/>
              </a:lnSpc>
              <a:spcBef>
                <a:spcPts val="0"/>
              </a:spcBef>
              <a:spcAft>
                <a:spcPts val="0"/>
              </a:spcAft>
            </a:pPr>
            <a:r>
              <a:rPr lang="en-US" sz="2300" b="1" dirty="0">
                <a:effectLst/>
                <a:latin typeface="Arial" panose="020B0604020202020204" pitchFamily="34" charset="0"/>
                <a:ea typeface="Times New Roman" panose="02020603050405020304" pitchFamily="18" charset="0"/>
              </a:rPr>
              <a:t>This change is necessary and the challenge should be accepted quickly, </a:t>
            </a:r>
            <a:r>
              <a:rPr lang="en-US" sz="2300" b="1" dirty="0">
                <a:solidFill>
                  <a:srgbClr val="FF0000"/>
                </a:solidFill>
                <a:effectLst/>
                <a:latin typeface="Arial" panose="020B0604020202020204" pitchFamily="34" charset="0"/>
                <a:ea typeface="Times New Roman" panose="02020603050405020304" pitchFamily="18" charset="0"/>
              </a:rPr>
              <a:t>so that Choosing Wisely more and more will mean </a:t>
            </a:r>
            <a:r>
              <a:rPr lang="en-US" sz="2300" b="1" i="1" dirty="0">
                <a:solidFill>
                  <a:srgbClr val="FF0000"/>
                </a:solidFill>
                <a:effectLst/>
                <a:latin typeface="Arial" panose="020B0604020202020204" pitchFamily="34" charset="0"/>
                <a:ea typeface="Times New Roman" panose="02020603050405020304" pitchFamily="18" charset="0"/>
              </a:rPr>
              <a:t>Choosing Right</a:t>
            </a:r>
            <a:r>
              <a:rPr lang="en-US" sz="2300" b="1" dirty="0">
                <a:effectLst/>
                <a:latin typeface="Arial" panose="020B0604020202020204" pitchFamily="34" charset="0"/>
                <a:ea typeface="Times New Roman" panose="02020603050405020304" pitchFamily="18" charset="0"/>
              </a:rPr>
              <a:t>. </a:t>
            </a:r>
            <a:r>
              <a:rPr lang="en-US" sz="2300" b="1" dirty="0">
                <a:solidFill>
                  <a:srgbClr val="231F20"/>
                </a:solidFill>
                <a:effectLst/>
                <a:latin typeface="Arial" panose="020B0604020202020204" pitchFamily="34" charset="0"/>
                <a:ea typeface="Times New Roman" panose="02020603050405020304" pitchFamily="18" charset="0"/>
              </a:rPr>
              <a:t>Choosing wisely has created a principal pathway through which patients and their doctors can discuss when health care services may not be needed.  </a:t>
            </a:r>
          </a:p>
          <a:p>
            <a:pPr marL="0" marR="0" indent="0" algn="just">
              <a:lnSpc>
                <a:spcPct val="120000"/>
              </a:lnSpc>
              <a:spcBef>
                <a:spcPts val="0"/>
              </a:spcBef>
              <a:spcAft>
                <a:spcPts val="0"/>
              </a:spcAft>
              <a:buNone/>
            </a:pPr>
            <a:endParaRPr lang="en-US" sz="2300" b="1" dirty="0">
              <a:solidFill>
                <a:srgbClr val="231F20"/>
              </a:solidFill>
              <a:effectLst/>
              <a:latin typeface="Arial" panose="020B0604020202020204" pitchFamily="34" charset="0"/>
              <a:ea typeface="Times New Roman" panose="02020603050405020304" pitchFamily="18" charset="0"/>
            </a:endParaRPr>
          </a:p>
          <a:p>
            <a:pPr marL="0" marR="0" algn="just">
              <a:lnSpc>
                <a:spcPct val="120000"/>
              </a:lnSpc>
              <a:spcBef>
                <a:spcPts val="0"/>
              </a:spcBef>
              <a:spcAft>
                <a:spcPts val="0"/>
              </a:spcAft>
            </a:pPr>
            <a:r>
              <a:rPr lang="en-US" sz="2300" b="1" dirty="0">
                <a:solidFill>
                  <a:srgbClr val="231F20"/>
                </a:solidFill>
                <a:effectLst/>
                <a:latin typeface="Arial" panose="020B0604020202020204" pitchFamily="34" charset="0"/>
                <a:ea typeface="Times New Roman" panose="02020603050405020304" pitchFamily="18" charset="0"/>
              </a:rPr>
              <a:t> It was reported that s</a:t>
            </a:r>
            <a:r>
              <a:rPr lang="en-US" sz="2300" b="1" dirty="0">
                <a:effectLst/>
                <a:latin typeface="Arial" panose="020B0604020202020204" pitchFamily="34" charset="0"/>
                <a:ea typeface="Times New Roman" panose="02020603050405020304" pitchFamily="18" charset="0"/>
              </a:rPr>
              <a:t>everal important steps still remain to fulfill the promise of Choosing Wisely. It is now time to take those steps.   </a:t>
            </a:r>
          </a:p>
          <a:p>
            <a:pPr marL="0" marR="0" indent="0" algn="just">
              <a:lnSpc>
                <a:spcPct val="120000"/>
              </a:lnSpc>
              <a:spcBef>
                <a:spcPts val="0"/>
              </a:spcBef>
              <a:spcAft>
                <a:spcPts val="0"/>
              </a:spcAft>
              <a:buNone/>
            </a:pPr>
            <a:endParaRPr lang="en-US" sz="2100" b="1" dirty="0">
              <a:solidFill>
                <a:srgbClr val="231F20"/>
              </a:solidFill>
              <a:effectLst/>
              <a:latin typeface="Arial" panose="020B0604020202020204" pitchFamily="34" charset="0"/>
              <a:ea typeface="Times New Roman" panose="02020603050405020304" pitchFamily="18" charset="0"/>
            </a:endParaRPr>
          </a:p>
          <a:p>
            <a:pPr marL="0" marR="0" algn="just">
              <a:spcBef>
                <a:spcPts val="0"/>
              </a:spcBef>
              <a:spcAft>
                <a:spcPts val="0"/>
              </a:spcAft>
            </a:pPr>
            <a:endParaRPr lang="en-US" sz="2000" b="1" dirty="0">
              <a:solidFill>
                <a:srgbClr val="231F20"/>
              </a:solidFill>
              <a:latin typeface="Arial" panose="020B0604020202020204" pitchFamily="34" charset="0"/>
              <a:ea typeface="Times New Roman" panose="02020603050405020304" pitchFamily="18" charset="0"/>
            </a:endParaRPr>
          </a:p>
          <a:p>
            <a:pPr marL="0" marR="0" algn="just">
              <a:spcBef>
                <a:spcPts val="0"/>
              </a:spcBef>
              <a:spcAft>
                <a:spcPts val="0"/>
              </a:spcAft>
            </a:pPr>
            <a:endParaRPr lang="en-US" sz="1800" dirty="0">
              <a:solidFill>
                <a:srgbClr val="231F20"/>
              </a:solidFill>
              <a:effectLst/>
              <a:latin typeface="Arial" panose="020B0604020202020204" pitchFamily="34" charset="0"/>
              <a:ea typeface="Times New Roman" panose="02020603050405020304" pitchFamily="18" charset="0"/>
            </a:endParaRPr>
          </a:p>
          <a:p>
            <a:pPr marL="38100" marR="0" algn="just">
              <a:spcBef>
                <a:spcPts val="0"/>
              </a:spcBef>
              <a:spcAft>
                <a:spcPts val="0"/>
              </a:spcAft>
            </a:pPr>
            <a:r>
              <a:rPr lang="fr-FR" sz="1800" dirty="0">
                <a:solidFill>
                  <a:srgbClr val="333333"/>
                </a:solidFill>
                <a:effectLst/>
                <a:latin typeface="Arial" panose="020B0604020202020204" pitchFamily="34" charset="0"/>
                <a:ea typeface="Times New Roman" panose="02020603050405020304" pitchFamily="18" charset="0"/>
              </a:rPr>
              <a:t> </a:t>
            </a:r>
            <a:r>
              <a:rPr lang="fr-FR" sz="1800" dirty="0" err="1">
                <a:effectLst/>
                <a:latin typeface="Arial" panose="020B0604020202020204" pitchFamily="34" charset="0"/>
                <a:ea typeface="Times New Roman" panose="02020603050405020304" pitchFamily="18" charset="0"/>
              </a:rPr>
              <a:t>Baskin</a:t>
            </a:r>
            <a:r>
              <a:rPr lang="fr-FR" sz="1800" dirty="0">
                <a:effectLst/>
                <a:latin typeface="Arial" panose="020B0604020202020204" pitchFamily="34" charset="0"/>
                <a:ea typeface="Times New Roman" panose="02020603050405020304" pitchFamily="18" charset="0"/>
              </a:rPr>
              <a:t> AS, Wang T, Berlin NL, </a:t>
            </a:r>
            <a:r>
              <a:rPr lang="fr-FR" sz="1800" dirty="0" err="1">
                <a:effectLst/>
                <a:latin typeface="Arial" panose="020B0604020202020204" pitchFamily="34" charset="0"/>
                <a:ea typeface="Times New Roman" panose="02020603050405020304" pitchFamily="18" charset="0"/>
              </a:rPr>
              <a:t>Skolarus</a:t>
            </a:r>
            <a:r>
              <a:rPr lang="fr-FR" sz="1800" dirty="0">
                <a:effectLst/>
                <a:latin typeface="Arial" panose="020B0604020202020204" pitchFamily="34" charset="0"/>
                <a:ea typeface="Times New Roman" panose="02020603050405020304" pitchFamily="18" charset="0"/>
              </a:rPr>
              <a:t> TA et al. </a:t>
            </a:r>
            <a:r>
              <a:rPr lang="en-US" sz="1800" dirty="0">
                <a:effectLst/>
                <a:latin typeface="Arial" panose="020B0604020202020204" pitchFamily="34" charset="0"/>
                <a:ea typeface="Times New Roman" panose="02020603050405020304" pitchFamily="18" charset="0"/>
              </a:rPr>
              <a:t>(2020).  </a:t>
            </a:r>
            <a:r>
              <a:rPr lang="en-US" sz="1800" dirty="0">
                <a:solidFill>
                  <a:srgbClr val="333333"/>
                </a:solidFill>
                <a:effectLst/>
                <a:latin typeface="Arial" panose="020B0604020202020204" pitchFamily="34" charset="0"/>
                <a:ea typeface="Times New Roman" panose="02020603050405020304" pitchFamily="18" charset="0"/>
              </a:rPr>
              <a:t>Scope and Characteristics of Choosing Wisely in Cancer Care Recommendations by Professional Societies. </a:t>
            </a:r>
            <a:r>
              <a:rPr lang="fr-FR" sz="1800" i="1" dirty="0">
                <a:solidFill>
                  <a:srgbClr val="333333"/>
                </a:solidFill>
                <a:effectLst/>
                <a:latin typeface="Arial" panose="020B0604020202020204" pitchFamily="34" charset="0"/>
                <a:ea typeface="Times New Roman" panose="02020603050405020304" pitchFamily="18" charset="0"/>
              </a:rPr>
              <a:t>JAMA </a:t>
            </a:r>
            <a:r>
              <a:rPr lang="fr-FR" sz="1800" i="1" dirty="0" err="1">
                <a:solidFill>
                  <a:srgbClr val="333333"/>
                </a:solidFill>
                <a:effectLst/>
                <a:latin typeface="Arial" panose="020B0604020202020204" pitchFamily="34" charset="0"/>
                <a:ea typeface="Times New Roman" panose="02020603050405020304" pitchFamily="18" charset="0"/>
              </a:rPr>
              <a:t>Oncol</a:t>
            </a:r>
            <a:r>
              <a:rPr lang="fr-FR" sz="1800" i="1" dirty="0">
                <a:solidFill>
                  <a:srgbClr val="333333"/>
                </a:solidFill>
                <a:effectLst/>
                <a:latin typeface="Arial" panose="020B0604020202020204" pitchFamily="34" charset="0"/>
                <a:ea typeface="Times New Roman" panose="02020603050405020304" pitchFamily="18" charset="0"/>
              </a:rPr>
              <a:t>.</a:t>
            </a:r>
            <a:r>
              <a:rPr lang="fr-FR" sz="1800" dirty="0">
                <a:solidFill>
                  <a:srgbClr val="333333"/>
                </a:solidFill>
                <a:effectLst/>
                <a:latin typeface="Arial" panose="020B0604020202020204" pitchFamily="34" charset="0"/>
                <a:ea typeface="Times New Roman" panose="02020603050405020304" pitchFamily="18" charset="0"/>
              </a:rPr>
              <a:t> 2020;6(9):1463–1465. doi:10.1001/jamaoncol.2020.2066</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fr-FR" sz="1800" dirty="0">
                <a:solidFill>
                  <a:srgbClr val="000000"/>
                </a:solidFill>
                <a:latin typeface="Arial" panose="020B0604020202020204" pitchFamily="34" charset="0"/>
                <a:ea typeface="Times New Roman" panose="02020603050405020304" pitchFamily="18" charset="0"/>
              </a:rPr>
              <a:t> </a:t>
            </a:r>
          </a:p>
          <a:p>
            <a:pPr marL="38100" marR="0" algn="just">
              <a:spcBef>
                <a:spcPts val="0"/>
              </a:spcBef>
              <a:spcAft>
                <a:spcPts val="0"/>
              </a:spcAft>
            </a:pPr>
            <a:r>
              <a:rPr lang="fr-FR" sz="1800" dirty="0">
                <a:solidFill>
                  <a:srgbClr val="000000"/>
                </a:solidFill>
                <a:effectLst/>
                <a:latin typeface="Arial" panose="020B0604020202020204" pitchFamily="34" charset="0"/>
                <a:ea typeface="Times New Roman" panose="02020603050405020304" pitchFamily="18" charset="0"/>
              </a:rPr>
              <a:t> </a:t>
            </a:r>
            <a:r>
              <a:rPr lang="fr-FR" sz="1800" dirty="0" err="1">
                <a:solidFill>
                  <a:srgbClr val="000000"/>
                </a:solidFill>
                <a:effectLst/>
                <a:latin typeface="Arial" panose="020B0604020202020204" pitchFamily="34" charset="0"/>
                <a:ea typeface="Times New Roman" panose="02020603050405020304" pitchFamily="18" charset="0"/>
              </a:rPr>
              <a:t>Saletti</a:t>
            </a:r>
            <a:r>
              <a:rPr lang="fr-FR" sz="1800" dirty="0">
                <a:solidFill>
                  <a:srgbClr val="000000"/>
                </a:solidFill>
                <a:effectLst/>
                <a:latin typeface="Arial" panose="020B0604020202020204" pitchFamily="34" charset="0"/>
                <a:ea typeface="Times New Roman" panose="02020603050405020304" pitchFamily="18" charset="0"/>
              </a:rPr>
              <a:t> P, Sanna P, </a:t>
            </a:r>
            <a:r>
              <a:rPr lang="fr-FR" sz="1800" dirty="0" err="1">
                <a:solidFill>
                  <a:srgbClr val="000000"/>
                </a:solidFill>
                <a:effectLst/>
                <a:latin typeface="Arial" panose="020B0604020202020204" pitchFamily="34" charset="0"/>
                <a:ea typeface="Times New Roman" panose="02020603050405020304" pitchFamily="18" charset="0"/>
              </a:rPr>
              <a:t>Gabutti</a:t>
            </a:r>
            <a:r>
              <a:rPr lang="fr-FR" sz="1800" dirty="0">
                <a:solidFill>
                  <a:srgbClr val="000000"/>
                </a:solidFill>
                <a:effectLst/>
                <a:latin typeface="Arial" panose="020B0604020202020204" pitchFamily="34" charset="0"/>
                <a:ea typeface="Times New Roman" panose="02020603050405020304" pitchFamily="18" charset="0"/>
              </a:rPr>
              <a:t> L, </a:t>
            </a:r>
            <a:r>
              <a:rPr lang="fr-FR" sz="1800" i="1" dirty="0">
                <a:solidFill>
                  <a:srgbClr val="000000"/>
                </a:solidFill>
                <a:effectLst/>
                <a:latin typeface="Arial" panose="020B0604020202020204" pitchFamily="34" charset="0"/>
                <a:ea typeface="Times New Roman" panose="02020603050405020304" pitchFamily="18" charset="0"/>
              </a:rPr>
              <a:t>et al</a:t>
            </a:r>
            <a:r>
              <a:rPr lang="fr-FR" sz="1800" dirty="0">
                <a:solidFill>
                  <a:srgbClr val="000000"/>
                </a:solidFill>
                <a:effectLst/>
                <a:latin typeface="Arial" panose="020B0604020202020204" pitchFamily="34" charset="0"/>
                <a:ea typeface="Times New Roman" panose="02020603050405020304" pitchFamily="18" charset="0"/>
              </a:rPr>
              <a:t>. </a:t>
            </a:r>
            <a:r>
              <a:rPr lang="en-US" sz="1800" dirty="0">
                <a:solidFill>
                  <a:srgbClr val="000000"/>
                </a:solidFill>
                <a:effectLst/>
                <a:latin typeface="Arial" panose="020B0604020202020204" pitchFamily="34" charset="0"/>
                <a:ea typeface="Times New Roman" panose="02020603050405020304" pitchFamily="18" charset="0"/>
              </a:rPr>
              <a:t>(2018). Choosing wisely in oncology: necessity and obstacles. </a:t>
            </a:r>
            <a:r>
              <a:rPr lang="en-US" sz="1800" i="1" dirty="0">
                <a:solidFill>
                  <a:srgbClr val="000000"/>
                </a:solidFill>
                <a:effectLst/>
                <a:latin typeface="Arial" panose="020B0604020202020204" pitchFamily="34" charset="0"/>
                <a:ea typeface="Times New Roman" panose="02020603050405020304" pitchFamily="18" charset="0"/>
              </a:rPr>
              <a:t>ESMO Open </a:t>
            </a:r>
            <a:r>
              <a:rPr lang="en-US" sz="1800" dirty="0">
                <a:solidFill>
                  <a:srgbClr val="000000"/>
                </a:solidFill>
                <a:effectLst/>
                <a:latin typeface="Arial" panose="020B0604020202020204" pitchFamily="34" charset="0"/>
                <a:ea typeface="Times New Roman" panose="02020603050405020304" pitchFamily="18" charset="0"/>
              </a:rPr>
              <a:t>2018;3:e000382. doi:10.1136/esmoopen-2018-000382</a:t>
            </a:r>
            <a:endParaRPr lang="en-US" sz="1800"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800" dirty="0">
                <a:latin typeface="Calibri" panose="020F0502020204030204" pitchFamily="34" charset="0"/>
                <a:ea typeface="Calibri" panose="020F0502020204030204" pitchFamily="34" charset="0"/>
                <a:cs typeface="Arial" panose="020B0604020202020204" pitchFamily="34" charset="0"/>
              </a:rPr>
              <a:t> </a:t>
            </a:r>
          </a:p>
          <a:p>
            <a:pPr marL="228600" marR="0" algn="just">
              <a:lnSpc>
                <a:spcPct val="115000"/>
              </a:lnSpc>
              <a:spcBef>
                <a:spcPts val="0"/>
              </a:spcBef>
              <a:spcAft>
                <a:spcPts val="0"/>
              </a:spcAft>
            </a:pPr>
            <a:r>
              <a:rPr lang="en-US" sz="1800" dirty="0">
                <a:solidFill>
                  <a:srgbClr val="000000"/>
                </a:solidFill>
                <a:effectLst/>
                <a:latin typeface="Arial" panose="020B0604020202020204" pitchFamily="34" charset="0"/>
                <a:ea typeface="HelveticaNeueLTStd-Roman"/>
              </a:rPr>
              <a:t>.Kerr EA, </a:t>
            </a:r>
            <a:r>
              <a:rPr lang="en-US" sz="1800" dirty="0" err="1">
                <a:solidFill>
                  <a:srgbClr val="000000"/>
                </a:solidFill>
                <a:effectLst/>
                <a:latin typeface="Arial" panose="020B0604020202020204" pitchFamily="34" charset="0"/>
                <a:ea typeface="HelveticaNeueLTStd-Roman"/>
              </a:rPr>
              <a:t>Kullgren</a:t>
            </a:r>
            <a:r>
              <a:rPr lang="en-US" sz="1800" dirty="0">
                <a:solidFill>
                  <a:srgbClr val="000000"/>
                </a:solidFill>
                <a:effectLst/>
                <a:latin typeface="Arial" panose="020B0604020202020204" pitchFamily="34" charset="0"/>
                <a:ea typeface="HelveticaNeueLTStd-Roman"/>
              </a:rPr>
              <a:t> JT, Saini SD. (2012).  Choosing wisely: how to fulfill the promise in the next 5 years. </a:t>
            </a:r>
            <a:r>
              <a:rPr lang="en-US" sz="1800" i="1" dirty="0">
                <a:solidFill>
                  <a:srgbClr val="0000FF"/>
                </a:solidFill>
                <a:effectLst/>
                <a:latin typeface="Arial" panose="020B0604020202020204" pitchFamily="34" charset="0"/>
                <a:ea typeface="HelveticaNeueLTStd-Roman"/>
              </a:rPr>
              <a:t>Health </a:t>
            </a:r>
            <a:r>
              <a:rPr lang="en-US" sz="1800" i="1" dirty="0" err="1">
                <a:solidFill>
                  <a:srgbClr val="0000FF"/>
                </a:solidFill>
                <a:effectLst/>
                <a:latin typeface="Arial" panose="020B0604020202020204" pitchFamily="34" charset="0"/>
                <a:ea typeface="HelveticaNeueLTStd-Roman"/>
              </a:rPr>
              <a:t>Aff</a:t>
            </a:r>
            <a:r>
              <a:rPr lang="en-US" sz="1800" i="1" dirty="0">
                <a:solidFill>
                  <a:srgbClr val="0000FF"/>
                </a:solidFill>
                <a:effectLst/>
                <a:latin typeface="Arial" panose="020B0604020202020204" pitchFamily="34" charset="0"/>
                <a:ea typeface="HelveticaNeueLTStd-Roman"/>
              </a:rPr>
              <a:t> </a:t>
            </a:r>
            <a:r>
              <a:rPr lang="en-US" sz="1800" dirty="0">
                <a:solidFill>
                  <a:srgbClr val="000000"/>
                </a:solidFill>
                <a:effectLst/>
                <a:latin typeface="Arial" panose="020B0604020202020204" pitchFamily="34" charset="0"/>
                <a:ea typeface="HelveticaNeueLTStd-Roman"/>
              </a:rPr>
              <a:t>2017;36:2012–8. </a:t>
            </a:r>
            <a:r>
              <a:rPr lang="en-US" sz="1800" dirty="0" err="1">
                <a:solidFill>
                  <a:srgbClr val="212121"/>
                </a:solidFill>
                <a:effectLst/>
                <a:latin typeface="Arial" panose="020B0604020202020204" pitchFamily="34" charset="0"/>
                <a:ea typeface="Times New Roman" panose="02020603050405020304" pitchFamily="18" charset="0"/>
              </a:rPr>
              <a:t>doi</a:t>
            </a:r>
            <a:r>
              <a:rPr lang="en-US" sz="1800" dirty="0">
                <a:solidFill>
                  <a:srgbClr val="212121"/>
                </a:solidFill>
                <a:effectLst/>
                <a:latin typeface="Arial" panose="020B0604020202020204" pitchFamily="34" charset="0"/>
                <a:ea typeface="Times New Roman" panose="02020603050405020304" pitchFamily="18" charset="0"/>
              </a:rPr>
              <a:t>: 10.1377/hlthaff.2017.0953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675960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8A5AAA-F9AC-5703-50B0-91CEF7576F2B}"/>
              </a:ext>
            </a:extLst>
          </p:cNvPr>
          <p:cNvSpPr>
            <a:spLocks noGrp="1"/>
          </p:cNvSpPr>
          <p:nvPr>
            <p:ph idx="1"/>
          </p:nvPr>
        </p:nvSpPr>
        <p:spPr>
          <a:xfrm>
            <a:off x="105878" y="182880"/>
            <a:ext cx="11906451" cy="6675120"/>
          </a:xfrm>
        </p:spPr>
        <p:txBody>
          <a:bodyPr>
            <a:normAutofit fontScale="92500" lnSpcReduction="10000"/>
          </a:bodyPr>
          <a:lstStyle/>
          <a:p>
            <a:pPr marL="0" indent="0">
              <a:buNone/>
            </a:pPr>
            <a:r>
              <a:rPr lang="en-US" sz="2800" dirty="0">
                <a:effectLst/>
                <a:latin typeface="Arial" panose="020B0604020202020204" pitchFamily="34" charset="0"/>
                <a:ea typeface="Times New Roman" panose="02020603050405020304" pitchFamily="18" charset="0"/>
              </a:rPr>
              <a:t>  </a:t>
            </a:r>
          </a:p>
          <a:p>
            <a:r>
              <a:rPr lang="en-US" dirty="0">
                <a:latin typeface="Arial" panose="020B0604020202020204" pitchFamily="34" charset="0"/>
                <a:ea typeface="Times New Roman" panose="02020603050405020304" pitchFamily="18" charset="0"/>
              </a:rPr>
              <a:t>As we in this program , adopt flexibilities of thoughts and encourage brain storming idea, </a:t>
            </a:r>
            <a:r>
              <a:rPr lang="en-US" sz="2800" dirty="0">
                <a:effectLst/>
                <a:latin typeface="Arial" panose="020B0604020202020204" pitchFamily="34" charset="0"/>
                <a:ea typeface="Times New Roman" panose="02020603050405020304" pitchFamily="18" charset="0"/>
              </a:rPr>
              <a:t>we may suggest, that Choosing Wisely campaign adopts the win-win notions- that belongs to all- and accordingly it would advocate for global collaboration and partnerships to conduct unlimited  scientific explorations of evidence and value- based and patients centered innovative approaches that consider patients</a:t>
            </a:r>
            <a:r>
              <a:rPr lang="en-US" sz="2800" b="1" dirty="0">
                <a:effectLst/>
                <a:latin typeface="Arial" panose="020B0604020202020204" pitchFamily="34" charset="0"/>
                <a:ea typeface="Times New Roman" panose="02020603050405020304" pitchFamily="18" charset="0"/>
              </a:rPr>
              <a:t>’</a:t>
            </a:r>
            <a:r>
              <a:rPr lang="en-US" sz="2800" dirty="0">
                <a:effectLst/>
                <a:latin typeface="Arial" panose="020B0604020202020204" pitchFamily="34" charset="0"/>
                <a:ea typeface="Times New Roman" panose="02020603050405020304" pitchFamily="18" charset="0"/>
              </a:rPr>
              <a:t> physical , social and personal  conditions, ethnicities and  the  patients expectations  in  different  communities.</a:t>
            </a:r>
          </a:p>
          <a:p>
            <a:endParaRPr lang="en-US" dirty="0">
              <a:latin typeface="Arial" panose="020B0604020202020204" pitchFamily="34" charset="0"/>
              <a:ea typeface="Times New Roman" panose="02020603050405020304" pitchFamily="18" charset="0"/>
            </a:endParaRPr>
          </a:p>
          <a:p>
            <a:r>
              <a:rPr lang="en-US" sz="2800" dirty="0">
                <a:effectLst/>
                <a:latin typeface="Arial" panose="020B0604020202020204" pitchFamily="34" charset="0"/>
                <a:ea typeface="Times New Roman" panose="02020603050405020304" pitchFamily="18" charset="0"/>
              </a:rPr>
              <a:t>The interests of different parties would be considered. Hence, </a:t>
            </a:r>
            <a:r>
              <a:rPr lang="en-US" sz="2800" b="1" dirty="0">
                <a:solidFill>
                  <a:srgbClr val="FF0000"/>
                </a:solidFill>
                <a:effectLst/>
                <a:latin typeface="Arial" panose="020B0604020202020204" pitchFamily="34" charset="0"/>
                <a:ea typeface="Times New Roman" panose="02020603050405020304" pitchFamily="18" charset="0"/>
              </a:rPr>
              <a:t>it would be a big global Scientific better value win-win,</a:t>
            </a:r>
            <a:r>
              <a:rPr lang="en-US" b="1" dirty="0">
                <a:solidFill>
                  <a:srgbClr val="FF0000"/>
                </a:solidFill>
                <a:latin typeface="Arial" panose="020B0604020202020204" pitchFamily="34" charset="0"/>
                <a:ea typeface="Times New Roman" panose="02020603050405020304" pitchFamily="18" charset="0"/>
              </a:rPr>
              <a:t> </a:t>
            </a:r>
            <a:r>
              <a:rPr lang="en-US" sz="2800" b="1" dirty="0">
                <a:solidFill>
                  <a:srgbClr val="FF0000"/>
                </a:solidFill>
                <a:effectLst/>
                <a:latin typeface="Arial" panose="020B0604020202020204" pitchFamily="34" charset="0"/>
                <a:ea typeface="Times New Roman" panose="02020603050405020304" pitchFamily="18" charset="0"/>
              </a:rPr>
              <a:t>Choosing Wisely, Campaign with other good initiatives  </a:t>
            </a:r>
            <a:r>
              <a:rPr lang="en-US" sz="2800" dirty="0">
                <a:effectLst/>
                <a:latin typeface="Arial" panose="020B0604020202020204" pitchFamily="34" charset="0"/>
                <a:ea typeface="Times New Roman" panose="02020603050405020304" pitchFamily="18" charset="0"/>
              </a:rPr>
              <a:t>where all stakeholders of cancer care in the real world would gain, particularly cancer patients. </a:t>
            </a:r>
          </a:p>
          <a:p>
            <a:endParaRPr lang="en-US" dirty="0">
              <a:latin typeface="Arial" panose="020B0604020202020204" pitchFamily="34" charset="0"/>
              <a:ea typeface="Times New Roman" panose="02020603050405020304" pitchFamily="18" charset="0"/>
            </a:endParaRPr>
          </a:p>
          <a:p>
            <a:r>
              <a:rPr lang="en-US" sz="1800" kern="0" dirty="0">
                <a:solidFill>
                  <a:srgbClr val="241F20"/>
                </a:solidFill>
                <a:effectLst/>
                <a:latin typeface="Arial" panose="020B0604020202020204" pitchFamily="34" charset="0"/>
                <a:ea typeface="Times New Roman" panose="02020603050405020304" pitchFamily="18" charset="0"/>
              </a:rPr>
              <a:t>The Win-Win Initiative.  </a:t>
            </a:r>
            <a:r>
              <a:rPr lang="en-US" sz="1800" u="sng" kern="0" dirty="0">
                <a:solidFill>
                  <a:srgbClr val="0563C1"/>
                </a:solidFill>
                <a:effectLst/>
                <a:latin typeface="Arial" panose="020B0604020202020204" pitchFamily="34" charset="0"/>
                <a:ea typeface="Times New Roman" panose="02020603050405020304" pitchFamily="18" charset="0"/>
                <a:hlinkClick r:id="rId2"/>
              </a:rPr>
              <a:t>www.icedoc.org/winwin.htm</a:t>
            </a:r>
            <a:r>
              <a:rPr lang="en-US" sz="1800" kern="0" dirty="0">
                <a:solidFill>
                  <a:srgbClr val="241F20"/>
                </a:solidFill>
                <a:effectLst/>
                <a:latin typeface="Arial" panose="020B0604020202020204" pitchFamily="34" charset="0"/>
                <a:ea typeface="Times New Roman" panose="02020603050405020304" pitchFamily="18" charset="0"/>
              </a:rPr>
              <a:t>   and </a:t>
            </a:r>
            <a:r>
              <a:rPr lang="en-US" sz="1800" u="sng" kern="0" dirty="0">
                <a:solidFill>
                  <a:srgbClr val="0563C1"/>
                </a:solidFill>
                <a:effectLst/>
                <a:latin typeface="Arial" panose="020B0604020202020204" pitchFamily="34" charset="0"/>
                <a:ea typeface="Times New Roman" panose="02020603050405020304" pitchFamily="18" charset="0"/>
                <a:hlinkClick r:id="rId3"/>
              </a:rPr>
              <a:t>www.icedoc.net/winwin.htm</a:t>
            </a:r>
            <a:r>
              <a:rPr lang="en-US" sz="1800" kern="0" dirty="0">
                <a:effectLst/>
                <a:latin typeface="Arial" panose="020B0604020202020204" pitchFamily="34" charset="0"/>
                <a:ea typeface="Times New Roman" panose="02020603050405020304" pitchFamily="18" charset="0"/>
              </a:rPr>
              <a:t>  </a:t>
            </a:r>
          </a:p>
          <a:p>
            <a:r>
              <a:rPr lang="en-US" sz="1800" dirty="0" err="1">
                <a:effectLst/>
                <a:latin typeface="Arial" panose="020B0604020202020204" pitchFamily="34" charset="0"/>
                <a:ea typeface="Times New Roman" panose="02020603050405020304" pitchFamily="18" charset="0"/>
              </a:rPr>
              <a:t>Elzawawy</a:t>
            </a:r>
            <a:r>
              <a:rPr lang="en-US" sz="1800" dirty="0">
                <a:effectLst/>
                <a:latin typeface="Arial" panose="020B0604020202020204" pitchFamily="34" charset="0"/>
                <a:ea typeface="Times New Roman" panose="02020603050405020304" pitchFamily="18" charset="0"/>
              </a:rPr>
              <a:t> A (2019) Harvard Global Health Catalyst Win-Win Initiative. Where we are and where we go? 2019. A Keynote speech ,  Global Health Catalyst Summit May 24-26, 2019  at Harvard Medical School, Boston, MA, USA </a:t>
            </a:r>
            <a:r>
              <a:rPr lang="en-US" sz="1800" u="sng" dirty="0">
                <a:solidFill>
                  <a:srgbClr val="1155CC"/>
                </a:solidFill>
                <a:effectLst/>
                <a:latin typeface="Arial" panose="020B0604020202020204" pitchFamily="34" charset="0"/>
                <a:ea typeface="Times New Roman" panose="02020603050405020304" pitchFamily="18" charset="0"/>
                <a:hlinkClick r:id="rId4"/>
              </a:rPr>
              <a:t>https://youtu.be/KqxevKZZyzE</a:t>
            </a:r>
            <a:endParaRPr lang="en-US" sz="1800" dirty="0">
              <a:effectLst/>
              <a:latin typeface="Times New Roman" panose="02020603050405020304" pitchFamily="18" charset="0"/>
              <a:ea typeface="Times New Roman" panose="02020603050405020304" pitchFamily="18" charset="0"/>
            </a:endParaRPr>
          </a:p>
          <a:p>
            <a:pPr marL="0" indent="0">
              <a:buNone/>
            </a:pPr>
            <a:r>
              <a:rPr lang="en-US" dirty="0">
                <a:latin typeface="Times New Roman" panose="02020603050405020304" pitchFamily="18" charset="0"/>
              </a:rPr>
              <a:t>                                                          </a:t>
            </a:r>
            <a:r>
              <a:rPr lang="en-US" dirty="0"/>
              <a:t>End of Part 2,</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86957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7C6AD44-C090-08BE-77C9-AC9E5BD37FE0}"/>
              </a:ext>
            </a:extLst>
          </p:cNvPr>
          <p:cNvSpPr>
            <a:spLocks noGrp="1"/>
          </p:cNvSpPr>
          <p:nvPr>
            <p:ph type="subTitle" idx="1"/>
          </p:nvPr>
        </p:nvSpPr>
        <p:spPr>
          <a:xfrm>
            <a:off x="0" y="86627"/>
            <a:ext cx="12060455" cy="6843562"/>
          </a:xfrm>
        </p:spPr>
        <p:txBody>
          <a:bodyPr>
            <a:normAutofit fontScale="25000" lnSpcReduction="20000"/>
          </a:bodyPr>
          <a:lstStyle/>
          <a:p>
            <a:pPr marL="914400" marR="0" indent="-457200" algn="just">
              <a:spcBef>
                <a:spcPts val="0"/>
              </a:spcBef>
              <a:spcAft>
                <a:spcPts val="0"/>
              </a:spcAft>
              <a:tabLst>
                <a:tab pos="914400" algn="l"/>
              </a:tabLst>
            </a:pPr>
            <a:r>
              <a:rPr lang="en-US" sz="6400" b="1" kern="0" dirty="0">
                <a:solidFill>
                  <a:srgbClr val="FF0000"/>
                </a:solidFill>
                <a:effectLst/>
                <a:latin typeface="Arial" panose="020B0604020202020204" pitchFamily="34" charset="0"/>
                <a:ea typeface="Times New Roman" panose="02020603050405020304" pitchFamily="18" charset="0"/>
              </a:rPr>
              <a:t>Updated from 7</a:t>
            </a:r>
            <a:r>
              <a:rPr lang="en-US" sz="6400" b="1" kern="0" baseline="30000" dirty="0">
                <a:solidFill>
                  <a:srgbClr val="FF0000"/>
                </a:solidFill>
                <a:effectLst/>
                <a:latin typeface="Arial" panose="020B0604020202020204" pitchFamily="34" charset="0"/>
                <a:ea typeface="Times New Roman" panose="02020603050405020304" pitchFamily="18" charset="0"/>
              </a:rPr>
              <a:t>th</a:t>
            </a:r>
            <a:r>
              <a:rPr lang="en-US" sz="6400" b="1" kern="0" dirty="0">
                <a:solidFill>
                  <a:srgbClr val="FF0000"/>
                </a:solidFill>
                <a:effectLst/>
                <a:latin typeface="Arial" panose="020B0604020202020204" pitchFamily="34" charset="0"/>
                <a:ea typeface="Times New Roman" panose="02020603050405020304" pitchFamily="18" charset="0"/>
              </a:rPr>
              <a:t> Session GOIS Program :   </a:t>
            </a:r>
            <a:r>
              <a:rPr lang="en-US" sz="6400" b="1" kern="0" dirty="0">
                <a:solidFill>
                  <a:srgbClr val="FF0000"/>
                </a:solidFill>
                <a:effectLst/>
                <a:latin typeface="Arial" panose="020B0604020202020204" pitchFamily="34" charset="0"/>
                <a:ea typeface="Times New Roman" panose="02020603050405020304" pitchFamily="18" charset="0"/>
                <a:hlinkClick r:id="rId2"/>
              </a:rPr>
              <a:t>https://icedoc.website/GOIS_Program_2023-2024.pdf</a:t>
            </a:r>
            <a:r>
              <a:rPr lang="en-US" sz="6400" b="1" kern="0" dirty="0">
                <a:solidFill>
                  <a:srgbClr val="FF0000"/>
                </a:solidFill>
                <a:effectLst/>
                <a:latin typeface="Arial" panose="020B0604020202020204" pitchFamily="34" charset="0"/>
                <a:ea typeface="Times New Roman" panose="02020603050405020304" pitchFamily="18" charset="0"/>
              </a:rPr>
              <a:t> </a:t>
            </a:r>
          </a:p>
          <a:p>
            <a:pPr marL="914400" marR="0" indent="-457200" algn="just">
              <a:spcBef>
                <a:spcPts val="0"/>
              </a:spcBef>
              <a:spcAft>
                <a:spcPts val="0"/>
              </a:spcAft>
              <a:tabLst>
                <a:tab pos="914400" algn="l"/>
              </a:tabLst>
            </a:pPr>
            <a:endParaRPr lang="en-US" sz="6400" b="1" i="1" kern="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914400" marR="0" indent="-457200" algn="just">
              <a:spcBef>
                <a:spcPts val="0"/>
              </a:spcBef>
              <a:spcAft>
                <a:spcPts val="0"/>
              </a:spcAft>
              <a:tabLst>
                <a:tab pos="914400" algn="l"/>
              </a:tabLst>
            </a:pPr>
            <a:endParaRPr lang="en-US" sz="6400" b="1" i="1" dirty="0">
              <a:effectLst/>
              <a:latin typeface="Arial" panose="020B0604020202020204" pitchFamily="34" charset="0"/>
              <a:ea typeface="Times New Roman" panose="02020603050405020304" pitchFamily="18" charset="0"/>
              <a:cs typeface="Times New Roman" panose="02020603050405020304" pitchFamily="18" charset="0"/>
            </a:endParaRPr>
          </a:p>
          <a:p>
            <a:pPr marL="914400" indent="-457200" algn="just">
              <a:spcBef>
                <a:spcPts val="0"/>
              </a:spcBef>
              <a:tabLst>
                <a:tab pos="914400" algn="l"/>
              </a:tabLst>
            </a:pPr>
            <a:endParaRPr lang="en-US" sz="6400" b="1" i="1" dirty="0">
              <a:latin typeface="Arial" panose="020B0604020202020204" pitchFamily="34" charset="0"/>
              <a:ea typeface="Times New Roman" panose="02020603050405020304" pitchFamily="18" charset="0"/>
              <a:cs typeface="Times New Roman" panose="02020603050405020304" pitchFamily="18" charset="0"/>
            </a:endParaRPr>
          </a:p>
          <a:p>
            <a:pPr marL="914400" indent="-457200" algn="just">
              <a:spcBef>
                <a:spcPts val="0"/>
              </a:spcBef>
              <a:tabLst>
                <a:tab pos="914400" algn="l"/>
              </a:tabLst>
            </a:pPr>
            <a:r>
              <a:rPr lang="en-US" sz="6400" b="1" i="1" dirty="0">
                <a:latin typeface="Arial" panose="020B0604020202020204" pitchFamily="34" charset="0"/>
                <a:ea typeface="Times New Roman" panose="02020603050405020304" pitchFamily="18" charset="0"/>
                <a:cs typeface="Times New Roman" panose="02020603050405020304" pitchFamily="18" charset="0"/>
              </a:rPr>
              <a:t>&amp; Based on: </a:t>
            </a:r>
            <a:r>
              <a:rPr lang="en-US" sz="6400" b="1" i="1" dirty="0">
                <a:effectLst/>
                <a:latin typeface="Arial" panose="020B0604020202020204" pitchFamily="34" charset="0"/>
                <a:ea typeface="Times New Roman" panose="02020603050405020304" pitchFamily="18" charset="0"/>
                <a:cs typeface="Times New Roman" panose="02020603050405020304" pitchFamily="18" charset="0"/>
              </a:rPr>
              <a:t>Ahmed </a:t>
            </a:r>
            <a:r>
              <a:rPr lang="en-US" sz="6400" b="1" i="1" dirty="0" err="1">
                <a:effectLst/>
                <a:latin typeface="Arial" panose="020B0604020202020204" pitchFamily="34" charset="0"/>
                <a:ea typeface="Times New Roman" panose="02020603050405020304" pitchFamily="18" charset="0"/>
                <a:cs typeface="Times New Roman" panose="02020603050405020304" pitchFamily="18" charset="0"/>
              </a:rPr>
              <a:t>Elzawawy</a:t>
            </a:r>
            <a:r>
              <a:rPr lang="en-US" sz="6400" b="1" i="1" dirty="0">
                <a:effectLst/>
                <a:latin typeface="Arial" panose="020B0604020202020204" pitchFamily="34" charset="0"/>
                <a:ea typeface="Times New Roman" panose="02020603050405020304" pitchFamily="18" charset="0"/>
                <a:cs typeface="Times New Roman" panose="02020603050405020304" pitchFamily="18" charset="0"/>
              </a:rPr>
              <a:t>.  Chapter 14: A general overview for </a:t>
            </a:r>
            <a:r>
              <a:rPr lang="en-GB" sz="6400" b="1" i="1" dirty="0">
                <a:effectLst/>
                <a:latin typeface="Arial" panose="020B0604020202020204" pitchFamily="34" charset="0"/>
                <a:ea typeface="Times New Roman" panose="02020603050405020304" pitchFamily="18" charset="0"/>
                <a:cs typeface="Times New Roman" panose="02020603050405020304" pitchFamily="18" charset="0"/>
              </a:rPr>
              <a:t>scientific resource-saving and better value cancer treatment approaches</a:t>
            </a:r>
            <a:r>
              <a:rPr lang="en-US" sz="6400" b="1" i="1" dirty="0">
                <a:effectLst/>
                <a:latin typeface="Arial" panose="020B0604020202020204" pitchFamily="34" charset="0"/>
                <a:ea typeface="Times New Roman" panose="02020603050405020304" pitchFamily="18" charset="0"/>
                <a:cs typeface="Times New Roman" panose="02020603050405020304" pitchFamily="18" charset="0"/>
              </a:rPr>
              <a:t>    in   </a:t>
            </a:r>
            <a:r>
              <a:rPr lang="en-US" sz="6400" b="1" kern="1600" dirty="0">
                <a:ea typeface="Calibri" panose="020F0502020204030204" pitchFamily="34" charset="0"/>
                <a:cs typeface="Times New Roman" panose="02020603050405020304" pitchFamily="18" charset="0"/>
              </a:rPr>
              <a:t> </a:t>
            </a:r>
            <a:r>
              <a:rPr lang="en-US" sz="6400" b="1" kern="1600" dirty="0">
                <a:effectLst/>
                <a:ea typeface="Times New Roman" panose="02020603050405020304" pitchFamily="18" charset="0"/>
                <a:cs typeface="Times New Roman" panose="02020603050405020304" pitchFamily="18" charset="0"/>
              </a:rPr>
              <a:t>Approaching Global Oncology. The win-win model. Edited by Ahmed </a:t>
            </a:r>
            <a:r>
              <a:rPr lang="en-US" sz="6400" b="1" kern="1600" dirty="0" err="1">
                <a:effectLst/>
                <a:ea typeface="Times New Roman" panose="02020603050405020304" pitchFamily="18" charset="0"/>
                <a:cs typeface="Times New Roman" panose="02020603050405020304" pitchFamily="18" charset="0"/>
              </a:rPr>
              <a:t>Elzawawy</a:t>
            </a:r>
            <a:r>
              <a:rPr lang="en-US" sz="6400" b="1" kern="1600" dirty="0">
                <a:ea typeface="Times New Roman" panose="02020603050405020304" pitchFamily="18" charset="0"/>
                <a:cs typeface="Times New Roman" panose="02020603050405020304" pitchFamily="18" charset="0"/>
              </a:rPr>
              <a:t> &amp; Wilfred </a:t>
            </a:r>
            <a:r>
              <a:rPr lang="en-US" sz="6400" b="1" kern="1600" dirty="0" err="1">
                <a:ea typeface="Times New Roman" panose="02020603050405020304" pitchFamily="18" charset="0"/>
                <a:cs typeface="Times New Roman" panose="02020603050405020304" pitchFamily="18" charset="0"/>
              </a:rPr>
              <a:t>Ngwa</a:t>
            </a:r>
            <a:r>
              <a:rPr lang="en-US" sz="6400" b="1" kern="1600" dirty="0">
                <a:ea typeface="Times New Roman" panose="02020603050405020304" pitchFamily="18" charset="0"/>
                <a:cs typeface="Times New Roman" panose="02020603050405020304" pitchFamily="18" charset="0"/>
              </a:rPr>
              <a:t>.  with contribution of  100 </a:t>
            </a:r>
            <a:r>
              <a:rPr lang="en-US" sz="6400" b="1" dirty="0">
                <a:effectLst/>
                <a:ea typeface="Times New Roman" panose="02020603050405020304" pitchFamily="18" charset="0"/>
              </a:rPr>
              <a:t>distinguished authors . </a:t>
            </a:r>
            <a:r>
              <a:rPr lang="en-US" sz="6400" b="1" dirty="0">
                <a:ea typeface="Times New Roman" panose="02020603050405020304" pitchFamily="18" charset="0"/>
              </a:rPr>
              <a:t>Published by IOP, </a:t>
            </a:r>
            <a:r>
              <a:rPr lang="en-US" sz="6400" b="1" dirty="0" err="1">
                <a:ea typeface="Times New Roman" panose="02020603050405020304" pitchFamily="18" charset="0"/>
              </a:rPr>
              <a:t>Brisol</a:t>
            </a:r>
            <a:r>
              <a:rPr lang="en-US" sz="6400" b="1" dirty="0">
                <a:ea typeface="Times New Roman" panose="02020603050405020304" pitchFamily="18" charset="0"/>
              </a:rPr>
              <a:t> , UK </a:t>
            </a:r>
            <a:r>
              <a:rPr lang="en-US" sz="64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https://iopscience.iop.org/book/edit/978-0-7503-3075-6</a:t>
            </a:r>
            <a:endParaRPr lang="en-US" sz="64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914400" indent="-457200" algn="just">
              <a:spcBef>
                <a:spcPts val="0"/>
              </a:spcBef>
              <a:tabLst>
                <a:tab pos="914400" algn="l"/>
              </a:tabLst>
            </a:pPr>
            <a:endParaRPr lang="en-US" sz="6400" b="1" u="sng"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914400" indent="-457200" algn="just">
              <a:spcBef>
                <a:spcPts val="0"/>
              </a:spcBef>
              <a:tabLst>
                <a:tab pos="914400" algn="l"/>
              </a:tabLst>
            </a:pPr>
            <a:r>
              <a:rPr lang="en-US" sz="6400" b="1" dirty="0">
                <a:solidFill>
                  <a:srgbClr val="FF0000"/>
                </a:solidFill>
                <a:latin typeface="Arial" panose="020B0604020202020204" pitchFamily="34" charset="0"/>
                <a:ea typeface="Calibri" panose="020F0502020204030204" pitchFamily="34" charset="0"/>
                <a:cs typeface="Arial" panose="020B0604020202020204" pitchFamily="34" charset="0"/>
              </a:rPr>
              <a:t> </a:t>
            </a:r>
          </a:p>
          <a:p>
            <a:pPr marL="914400" indent="-457200" algn="just">
              <a:spcBef>
                <a:spcPts val="0"/>
              </a:spcBef>
              <a:buFont typeface="Wingdings" panose="05000000000000000000" pitchFamily="2" charset="2"/>
              <a:buChar char="q"/>
              <a:tabLst>
                <a:tab pos="914400" algn="l"/>
              </a:tabLst>
            </a:pPr>
            <a:r>
              <a:rPr lang="en-US" sz="7200" b="1" dirty="0">
                <a:solidFill>
                  <a:srgbClr val="FF0000"/>
                </a:solidFill>
                <a:latin typeface="Arial" panose="020B0604020202020204" pitchFamily="34" charset="0"/>
                <a:ea typeface="Calibri" panose="020F0502020204030204" pitchFamily="34" charset="0"/>
                <a:cs typeface="Arial" panose="020B0604020202020204" pitchFamily="34" charset="0"/>
              </a:rPr>
              <a:t>We raise stimulating brain Storming issues. We don’t claim that we have the completely perfect statements  or complete truth . Science is a perpetual searching , forever!.</a:t>
            </a:r>
          </a:p>
          <a:p>
            <a:pPr marL="457200" algn="just">
              <a:spcBef>
                <a:spcPts val="0"/>
              </a:spcBef>
              <a:tabLst>
                <a:tab pos="914400" algn="l"/>
              </a:tabLst>
            </a:pPr>
            <a:r>
              <a:rPr lang="en-US" sz="7200" b="1" dirty="0">
                <a:solidFill>
                  <a:srgbClr val="FF0000"/>
                </a:solidFill>
                <a:latin typeface="Arial" panose="020B0604020202020204" pitchFamily="34" charset="0"/>
                <a:ea typeface="Calibri" panose="020F0502020204030204" pitchFamily="34" charset="0"/>
                <a:cs typeface="Arial" panose="020B0604020202020204" pitchFamily="34" charset="0"/>
              </a:rPr>
              <a:t> </a:t>
            </a:r>
          </a:p>
          <a:p>
            <a:pPr marL="914400" indent="-457200" algn="just">
              <a:spcBef>
                <a:spcPts val="0"/>
              </a:spcBef>
              <a:buFont typeface="Wingdings" panose="05000000000000000000" pitchFamily="2" charset="2"/>
              <a:buChar char="q"/>
              <a:tabLst>
                <a:tab pos="914400" algn="l"/>
              </a:tabLst>
            </a:pPr>
            <a:r>
              <a:rPr lang="en-US" sz="7200" b="1" dirty="0">
                <a:solidFill>
                  <a:srgbClr val="FF0000"/>
                </a:solidFill>
                <a:latin typeface="Arial" panose="020B0604020202020204" pitchFamily="34" charset="0"/>
                <a:ea typeface="Calibri" panose="020F0502020204030204" pitchFamily="34" charset="0"/>
                <a:cs typeface="Arial" panose="020B0604020202020204" pitchFamily="34" charset="0"/>
              </a:rPr>
              <a:t>. So , Live , recorded panels  are organized –including this webinar as a part of the program .  We are open for all views. This could enrich science and the cause of cancer care.</a:t>
            </a:r>
          </a:p>
          <a:p>
            <a:pPr marL="457200" algn="just">
              <a:spcBef>
                <a:spcPts val="0"/>
              </a:spcBef>
              <a:tabLst>
                <a:tab pos="914400" algn="l"/>
              </a:tabLst>
            </a:pPr>
            <a:endParaRPr lang="en-US" sz="72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US" sz="7200" b="1" dirty="0">
                <a:solidFill>
                  <a:srgbClr val="FF0000"/>
                </a:solidFill>
                <a:latin typeface="Arial" panose="020B0604020202020204" pitchFamily="34" charset="0"/>
                <a:ea typeface="Calibri" panose="020F0502020204030204" pitchFamily="34" charset="0"/>
                <a:cs typeface="Arial" panose="020B0604020202020204" pitchFamily="34" charset="0"/>
              </a:rPr>
              <a:t> All feedback , comments , advice and suggestions  are welcomed . </a:t>
            </a:r>
            <a:r>
              <a:rPr lang="en-US" sz="7200" u="sng" dirty="0" err="1">
                <a:solidFill>
                  <a:srgbClr val="1155CC"/>
                </a:solidFill>
                <a:latin typeface="Arial" panose="020B0604020202020204" pitchFamily="34" charset="0"/>
                <a:ea typeface="Calibri" panose="020F0502020204030204" pitchFamily="34" charset="0"/>
                <a:cs typeface="Arial" panose="020B0604020202020204" pitchFamily="34" charset="0"/>
                <a:hlinkClick r:id="rId4"/>
              </a:rPr>
              <a:t>feedback@icedoc.website</a:t>
            </a:r>
            <a:r>
              <a:rPr lang="en-US" sz="7200" u="sng" dirty="0">
                <a:solidFill>
                  <a:srgbClr val="1155CC"/>
                </a:solidFill>
                <a:latin typeface="Arial" panose="020B0604020202020204" pitchFamily="34" charset="0"/>
                <a:ea typeface="Calibri" panose="020F0502020204030204" pitchFamily="34" charset="0"/>
                <a:cs typeface="Arial" panose="020B0604020202020204" pitchFamily="34" charset="0"/>
              </a:rPr>
              <a:t>      </a:t>
            </a:r>
          </a:p>
          <a:p>
            <a:pPr marL="0" indent="0">
              <a:buNone/>
            </a:pPr>
            <a:endParaRPr lang="en-US" sz="72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marR="0" algn="l">
              <a:lnSpc>
                <a:spcPct val="170000"/>
              </a:lnSpc>
              <a:spcAft>
                <a:spcPts val="800"/>
              </a:spcAft>
            </a:pPr>
            <a:r>
              <a:rPr lang="en-US" sz="7200" u="sng" dirty="0">
                <a:solidFill>
                  <a:srgbClr val="1155CC"/>
                </a:solidFill>
                <a:latin typeface="Arial" panose="020B0604020202020204" pitchFamily="34" charset="0"/>
                <a:ea typeface="Calibri" panose="020F0502020204030204" pitchFamily="34" charset="0"/>
                <a:cs typeface="Arial" panose="020B0604020202020204" pitchFamily="34" charset="0"/>
              </a:rPr>
              <a:t> </a:t>
            </a:r>
            <a:r>
              <a:rPr lang="en-US" sz="7200" b="1" i="0" dirty="0">
                <a:solidFill>
                  <a:srgbClr val="222222"/>
                </a:solidFill>
                <a:effectLst/>
                <a:latin typeface="Aptos" panose="020B0004020202020204" pitchFamily="34" charset="0"/>
              </a:rPr>
              <a:t>Panelists , distinguished faculty, contributors  and leaders of GOIS Program ( in alphabetical order)</a:t>
            </a:r>
            <a:r>
              <a:rPr lang="en-US" sz="7200" b="0" i="0" dirty="0">
                <a:solidFill>
                  <a:srgbClr val="222222"/>
                </a:solidFill>
                <a:effectLst/>
                <a:latin typeface="Aptos" panose="020B0004020202020204" pitchFamily="34" charset="0"/>
              </a:rPr>
              <a:t> : </a:t>
            </a:r>
            <a:r>
              <a:rPr lang="en-US" sz="7200" b="1" i="0" dirty="0">
                <a:solidFill>
                  <a:srgbClr val="222222"/>
                </a:solidFill>
                <a:effectLst/>
                <a:latin typeface="Aptos" panose="020B0004020202020204" pitchFamily="34" charset="0"/>
              </a:rPr>
              <a:t>Prof. Riccardo </a:t>
            </a:r>
            <a:r>
              <a:rPr lang="en-US" sz="7200" b="1" i="0" dirty="0" err="1">
                <a:solidFill>
                  <a:srgbClr val="222222"/>
                </a:solidFill>
                <a:effectLst/>
                <a:latin typeface="Aptos" panose="020B0004020202020204" pitchFamily="34" charset="0"/>
              </a:rPr>
              <a:t>Audisio</a:t>
            </a:r>
            <a:r>
              <a:rPr lang="en-US" sz="7200" b="1" i="0" dirty="0">
                <a:solidFill>
                  <a:srgbClr val="222222"/>
                </a:solidFill>
                <a:effectLst/>
                <a:latin typeface="Aptos" panose="020B0004020202020204" pitchFamily="34" charset="0"/>
              </a:rPr>
              <a:t> , H.E. Dr. Zainab </a:t>
            </a:r>
            <a:r>
              <a:rPr lang="en-US" sz="7200" b="1" i="0" dirty="0" err="1">
                <a:solidFill>
                  <a:srgbClr val="222222"/>
                </a:solidFill>
                <a:effectLst/>
                <a:latin typeface="Aptos" panose="020B0004020202020204" pitchFamily="34" charset="0"/>
              </a:rPr>
              <a:t>Bagdu</a:t>
            </a:r>
            <a:r>
              <a:rPr lang="en-US" sz="7200" b="1" i="0" dirty="0">
                <a:solidFill>
                  <a:srgbClr val="222222"/>
                </a:solidFill>
                <a:effectLst/>
                <a:latin typeface="Aptos" panose="020B0004020202020204" pitchFamily="34" charset="0"/>
              </a:rPr>
              <a:t> , Prof. Rossana Berardi, Dr. Jacques Bezuidenhout ,  Prof. Eduardo </a:t>
            </a:r>
            <a:r>
              <a:rPr lang="en-US" sz="7200" b="1" i="0" dirty="0" err="1">
                <a:solidFill>
                  <a:srgbClr val="222222"/>
                </a:solidFill>
                <a:effectLst/>
                <a:latin typeface="Aptos" panose="020B0004020202020204" pitchFamily="34" charset="0"/>
              </a:rPr>
              <a:t>Cazap</a:t>
            </a:r>
            <a:r>
              <a:rPr lang="en-US" sz="7200" b="1" i="0" dirty="0">
                <a:solidFill>
                  <a:srgbClr val="222222"/>
                </a:solidFill>
                <a:effectLst/>
                <a:latin typeface="Aptos" panose="020B0004020202020204" pitchFamily="34" charset="0"/>
              </a:rPr>
              <a:t> , Prof. </a:t>
            </a:r>
            <a:r>
              <a:rPr lang="en-US" sz="7200" b="1" i="0" dirty="0" err="1">
                <a:solidFill>
                  <a:srgbClr val="222222"/>
                </a:solidFill>
                <a:effectLst/>
                <a:latin typeface="Aptos" panose="020B0004020202020204" pitchFamily="34" charset="0"/>
              </a:rPr>
              <a:t>Enerique</a:t>
            </a:r>
            <a:r>
              <a:rPr lang="en-US" sz="7200" b="1" i="0" dirty="0">
                <a:solidFill>
                  <a:srgbClr val="222222"/>
                </a:solidFill>
                <a:effectLst/>
                <a:latin typeface="Aptos" panose="020B0004020202020204" pitchFamily="34" charset="0"/>
              </a:rPr>
              <a:t> Soto Perez De Celis, Prof Ahmed </a:t>
            </a:r>
            <a:r>
              <a:rPr lang="en-US" sz="7200" b="1" i="0" dirty="0" err="1">
                <a:solidFill>
                  <a:srgbClr val="222222"/>
                </a:solidFill>
                <a:effectLst/>
                <a:latin typeface="Aptos" panose="020B0004020202020204" pitchFamily="34" charset="0"/>
              </a:rPr>
              <a:t>Elzawawy</a:t>
            </a:r>
            <a:r>
              <a:rPr lang="en-US" sz="7200" b="1" i="0" dirty="0">
                <a:solidFill>
                  <a:srgbClr val="222222"/>
                </a:solidFill>
                <a:effectLst/>
                <a:latin typeface="Aptos" panose="020B0004020202020204" pitchFamily="34" charset="0"/>
              </a:rPr>
              <a:t> , Prof. Luca </a:t>
            </a:r>
            <a:r>
              <a:rPr lang="en-US" sz="7200" b="1" i="0" dirty="0" err="1">
                <a:solidFill>
                  <a:srgbClr val="222222"/>
                </a:solidFill>
                <a:effectLst/>
                <a:latin typeface="Aptos" panose="020B0004020202020204" pitchFamily="34" charset="0"/>
              </a:rPr>
              <a:t>Incrocci</a:t>
            </a:r>
            <a:r>
              <a:rPr lang="en-US" sz="7200" b="1" i="0" dirty="0">
                <a:solidFill>
                  <a:srgbClr val="222222"/>
                </a:solidFill>
                <a:effectLst/>
                <a:latin typeface="Aptos" panose="020B0004020202020204" pitchFamily="34" charset="0"/>
              </a:rPr>
              <a:t>, Prof. </a:t>
            </a:r>
            <a:r>
              <a:rPr lang="en-US" sz="7200" b="1" i="0" dirty="0" err="1">
                <a:solidFill>
                  <a:srgbClr val="222222"/>
                </a:solidFill>
                <a:effectLst/>
                <a:latin typeface="Aptos" panose="020B0004020202020204" pitchFamily="34" charset="0"/>
              </a:rPr>
              <a:t>Bishal</a:t>
            </a:r>
            <a:r>
              <a:rPr lang="en-US" sz="7200" b="1" i="0" dirty="0">
                <a:solidFill>
                  <a:srgbClr val="222222"/>
                </a:solidFill>
                <a:effectLst/>
                <a:latin typeface="Aptos" panose="020B0004020202020204" pitchFamily="34" charset="0"/>
              </a:rPr>
              <a:t> Gyawali , Prof. David Kerr , Prof. Hussein Khaled, Dr. Abba </a:t>
            </a:r>
            <a:r>
              <a:rPr lang="en-US" sz="7200" b="1" i="0" dirty="0" err="1">
                <a:solidFill>
                  <a:srgbClr val="222222"/>
                </a:solidFill>
                <a:effectLst/>
                <a:latin typeface="Aptos" panose="020B0004020202020204" pitchFamily="34" charset="0"/>
              </a:rPr>
              <a:t>Malloum</a:t>
            </a:r>
            <a:r>
              <a:rPr lang="en-US" sz="7200" b="1" i="0" dirty="0">
                <a:solidFill>
                  <a:srgbClr val="222222"/>
                </a:solidFill>
                <a:effectLst/>
                <a:latin typeface="Aptos" panose="020B0004020202020204" pitchFamily="34" charset="0"/>
              </a:rPr>
              <a:t>,  Prof. Nabil </a:t>
            </a:r>
            <a:r>
              <a:rPr lang="en-US" sz="7200" b="1" i="0" dirty="0" err="1">
                <a:solidFill>
                  <a:srgbClr val="222222"/>
                </a:solidFill>
                <a:effectLst/>
                <a:latin typeface="Aptos" panose="020B0004020202020204" pitchFamily="34" charset="0"/>
              </a:rPr>
              <a:t>Mobarek</a:t>
            </a:r>
            <a:r>
              <a:rPr lang="en-US" sz="7200" b="1" i="0" dirty="0">
                <a:solidFill>
                  <a:srgbClr val="222222"/>
                </a:solidFill>
                <a:effectLst/>
                <a:latin typeface="Aptos" panose="020B0004020202020204" pitchFamily="34" charset="0"/>
              </a:rPr>
              <a:t>, </a:t>
            </a:r>
            <a:r>
              <a:rPr lang="en-US" sz="7200" b="1" i="0" dirty="0" err="1">
                <a:solidFill>
                  <a:srgbClr val="222222"/>
                </a:solidFill>
                <a:effectLst/>
                <a:latin typeface="Aptos" panose="020B0004020202020204" pitchFamily="34" charset="0"/>
              </a:rPr>
              <a:t>Prof.Twalib</a:t>
            </a:r>
            <a:r>
              <a:rPr lang="en-US" sz="7200" b="1" i="0" dirty="0">
                <a:solidFill>
                  <a:srgbClr val="222222"/>
                </a:solidFill>
                <a:effectLst/>
                <a:latin typeface="Aptos" panose="020B0004020202020204" pitchFamily="34" charset="0"/>
              </a:rPr>
              <a:t> Ngoma, </a:t>
            </a:r>
            <a:r>
              <a:rPr lang="en-US" sz="7200" b="1" i="0" dirty="0" err="1">
                <a:solidFill>
                  <a:srgbClr val="222222"/>
                </a:solidFill>
                <a:effectLst/>
                <a:latin typeface="Aptos" panose="020B0004020202020204" pitchFamily="34" charset="0"/>
              </a:rPr>
              <a:t>Prof.Wil</a:t>
            </a:r>
            <a:r>
              <a:rPr lang="en-US" sz="7200" b="1" i="0" dirty="0">
                <a:solidFill>
                  <a:srgbClr val="222222"/>
                </a:solidFill>
                <a:effectLst/>
                <a:latin typeface="Aptos" panose="020B0004020202020204" pitchFamily="34" charset="0"/>
              </a:rPr>
              <a:t> </a:t>
            </a:r>
            <a:r>
              <a:rPr lang="en-US" sz="7200" b="1" i="0" dirty="0" err="1">
                <a:solidFill>
                  <a:srgbClr val="222222"/>
                </a:solidFill>
                <a:effectLst/>
                <a:latin typeface="Aptos" panose="020B0004020202020204" pitchFamily="34" charset="0"/>
              </a:rPr>
              <a:t>Ngwa</a:t>
            </a:r>
            <a:r>
              <a:rPr lang="en-US" sz="7200" b="1" i="0" dirty="0">
                <a:solidFill>
                  <a:srgbClr val="222222"/>
                </a:solidFill>
                <a:effectLst/>
                <a:latin typeface="Aptos" panose="020B0004020202020204" pitchFamily="34" charset="0"/>
              </a:rPr>
              <a:t>,  Prof.  Atara </a:t>
            </a:r>
            <a:r>
              <a:rPr lang="en-US" sz="7200" b="1" i="0" dirty="0" err="1">
                <a:solidFill>
                  <a:srgbClr val="222222"/>
                </a:solidFill>
                <a:effectLst/>
                <a:latin typeface="Aptos" panose="020B0004020202020204" pitchFamily="34" charset="0"/>
              </a:rPr>
              <a:t>Ntekim</a:t>
            </a:r>
            <a:r>
              <a:rPr lang="en-US" sz="7200" b="1" i="0" dirty="0">
                <a:solidFill>
                  <a:srgbClr val="222222"/>
                </a:solidFill>
                <a:effectLst/>
                <a:latin typeface="Aptos" panose="020B0004020202020204" pitchFamily="34" charset="0"/>
              </a:rPr>
              <a:t>, Dr. Pan </a:t>
            </a:r>
            <a:r>
              <a:rPr lang="en-US" sz="7200" b="1" i="0" dirty="0" err="1">
                <a:solidFill>
                  <a:srgbClr val="222222"/>
                </a:solidFill>
                <a:effectLst/>
                <a:latin typeface="Aptos" panose="020B0004020202020204" pitchFamily="34" charset="0"/>
              </a:rPr>
              <a:t>Pantziarka</a:t>
            </a:r>
            <a:r>
              <a:rPr lang="en-US" sz="7200" b="1" i="0" dirty="0">
                <a:solidFill>
                  <a:srgbClr val="222222"/>
                </a:solidFill>
                <a:effectLst/>
                <a:latin typeface="Aptos" panose="020B0004020202020204" pitchFamily="34" charset="0"/>
              </a:rPr>
              <a:t> ,  Prof. Aparna Parikh, Dr.  Susannah Stanway, Prof.  Cristina Stefan, Prof. Karol  Sikora, Dr. Clare Thibodeaux and Dr. Beatrice </a:t>
            </a:r>
            <a:r>
              <a:rPr lang="en-US" sz="7200" b="1" i="0" dirty="0" err="1">
                <a:solidFill>
                  <a:srgbClr val="222222"/>
                </a:solidFill>
                <a:effectLst/>
                <a:latin typeface="Aptos" panose="020B0004020202020204" pitchFamily="34" charset="0"/>
              </a:rPr>
              <a:t>Wiafe</a:t>
            </a:r>
            <a:r>
              <a:rPr lang="en-US" sz="7200" b="1" i="0" dirty="0">
                <a:solidFill>
                  <a:srgbClr val="222222"/>
                </a:solidFill>
                <a:effectLst/>
                <a:latin typeface="Aptos" panose="020B0004020202020204" pitchFamily="34" charset="0"/>
              </a:rPr>
              <a:t>.  &amp; Collaboration from the side of ASCO Global Impact and ASCO International : Ms. Jessica Williams and Ms. Sarah Bachmann  </a:t>
            </a:r>
          </a:p>
          <a:p>
            <a:pPr marL="0" marR="0" algn="l">
              <a:lnSpc>
                <a:spcPct val="170000"/>
              </a:lnSpc>
              <a:spcAft>
                <a:spcPts val="800"/>
              </a:spcAft>
            </a:pPr>
            <a:endParaRPr lang="en-US" sz="7200" b="0" i="0" dirty="0">
              <a:solidFill>
                <a:srgbClr val="222222"/>
              </a:solidFill>
              <a:effectLst/>
              <a:latin typeface="Calibri" panose="020F0502020204030204" pitchFamily="34" charset="0"/>
            </a:endParaRPr>
          </a:p>
          <a:p>
            <a:pPr marL="0" indent="0">
              <a:buNone/>
            </a:pPr>
            <a:endParaRPr lang="en-US" sz="49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49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49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rPr>
              <a:t> </a:t>
            </a: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r>
              <a:rPr lang="en-US" sz="1800" b="1" dirty="0">
                <a:solidFill>
                  <a:srgbClr val="FF0000"/>
                </a:solidFill>
              </a:rPr>
              <a:t>() . </a:t>
            </a: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u="sng" dirty="0">
              <a:solidFill>
                <a:srgbClr val="1155CC"/>
              </a:solidFill>
              <a:latin typeface="Arial" panose="020B0604020202020204" pitchFamily="34" charset="0"/>
              <a:ea typeface="Calibri" panose="020F0502020204030204" pitchFamily="34" charset="0"/>
              <a:cs typeface="Arial" panose="020B0604020202020204" pitchFamily="34" charset="0"/>
            </a:endParaRPr>
          </a:p>
          <a:p>
            <a:pPr marL="742950" indent="-285750" algn="just">
              <a:spcBef>
                <a:spcPts val="0"/>
              </a:spcBef>
              <a:buFont typeface="Wingdings" panose="05000000000000000000" pitchFamily="2" charset="2"/>
              <a:buChar char="q"/>
              <a:tabLst>
                <a:tab pos="914400" algn="l"/>
              </a:tabLst>
            </a:pPr>
            <a:endParaRPr lang="en-US" sz="18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914400" indent="-457200" algn="just">
              <a:spcBef>
                <a:spcPts val="0"/>
              </a:spcBef>
              <a:tabLst>
                <a:tab pos="914400" algn="l"/>
              </a:tabLst>
            </a:pPr>
            <a:r>
              <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p>
          <a:p>
            <a:pPr marL="914400" indent="-457200" algn="just">
              <a:spcBef>
                <a:spcPts val="0"/>
              </a:spcBef>
              <a:tabLst>
                <a:tab pos="914400" algn="l"/>
              </a:tabLst>
            </a:pPr>
            <a:endParaRPr lang="en-US" sz="1800" b="1" u="sng"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914400" indent="-457200" algn="just">
              <a:spcBef>
                <a:spcPts val="0"/>
              </a:spcBef>
              <a:tabLst>
                <a:tab pos="914400" algn="l"/>
              </a:tabLst>
            </a:pPr>
            <a:endParaRPr lang="en-US"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43195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6879B0-5DA2-A7DC-09C7-4D3AB23DFC95}"/>
              </a:ext>
            </a:extLst>
          </p:cNvPr>
          <p:cNvSpPr>
            <a:spLocks noGrp="1"/>
          </p:cNvSpPr>
          <p:nvPr>
            <p:ph idx="1"/>
          </p:nvPr>
        </p:nvSpPr>
        <p:spPr>
          <a:xfrm>
            <a:off x="173255" y="0"/>
            <a:ext cx="11848699" cy="6761747"/>
          </a:xfrm>
        </p:spPr>
        <p:txBody>
          <a:bodyPr>
            <a:normAutofit fontScale="92500" lnSpcReduction="10000"/>
          </a:bodyPr>
          <a:lstStyle/>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Content of the three parts: </a:t>
            </a: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Part 1 of 3</a:t>
            </a:r>
            <a:endParaRPr lang="en-US" sz="1800"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pPr>
            <a:r>
              <a:rPr lang="en-US" sz="1800" b="1" dirty="0">
                <a:effectLst/>
                <a:latin typeface="Arial" panose="020B0604020202020204" pitchFamily="34" charset="0"/>
                <a:ea typeface="Times New Roman" panose="02020603050405020304" pitchFamily="18" charset="0"/>
              </a:rPr>
              <a:t>Introduction.   In the session 7</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and 8</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(that correspond to chapter 14, Approaching global oncology. The win-win model) we focus on an overview on the exploration of examples of the published and ongoing scientific researches and approaches that could lead to resource sparing and better</a:t>
            </a:r>
            <a:r>
              <a:rPr lang="en-US" sz="1800" b="1" dirty="0">
                <a:solidFill>
                  <a:srgbClr val="FF0000"/>
                </a:solidFill>
                <a:effectLst/>
                <a:latin typeface="Arial" panose="020B0604020202020204" pitchFamily="34"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value radiotherapy and cancer systemic therapy.   </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In the series of the next lectures Chapters 15-23) we present more details that compose most of module  III.</a:t>
            </a:r>
            <a:endParaRPr lang="en-US" sz="18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2.</a:t>
            </a:r>
            <a:r>
              <a:rPr lang="en-US" sz="1800" b="1" dirty="0">
                <a:effectLst/>
                <a:latin typeface="Arial" panose="020B0604020202020204" pitchFamily="34" charset="0"/>
                <a:ea typeface="Times New Roman" panose="02020603050405020304" pitchFamily="18" charset="0"/>
              </a:rPr>
              <a:t>The total costs and not solely prices of drugs or devices per se. </a:t>
            </a:r>
            <a:endParaRPr lang="en-US" sz="1800" b="1" dirty="0">
              <a:effectLst/>
              <a:latin typeface="Times New Roman" panose="02020603050405020304" pitchFamily="18" charset="0"/>
              <a:ea typeface="Times New Roman" panose="02020603050405020304" pitchFamily="18" charset="0"/>
            </a:endParaRPr>
          </a:p>
          <a:p>
            <a:pPr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3. Personalized cancer medicine and better</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value outcome on patients.  </a:t>
            </a:r>
          </a:p>
          <a:p>
            <a:pPr marL="0" marR="0" indent="0" algn="just">
              <a:spcBef>
                <a:spcPts val="0"/>
              </a:spcBef>
              <a:spcAft>
                <a:spcPts val="0"/>
              </a:spcAft>
              <a:buNone/>
            </a:pPr>
            <a:r>
              <a:rPr lang="en-US" sz="1800" b="1" u="sng"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800" b="1" u="sng" dirty="0">
                <a:effectLst/>
                <a:latin typeface="Arial" panose="020B0604020202020204" pitchFamily="34" charset="0"/>
                <a:ea typeface="Times New Roman" panose="02020603050405020304" pitchFamily="18" charset="0"/>
              </a:rPr>
              <a:t>Part 2 of 3</a:t>
            </a:r>
            <a:r>
              <a:rPr lang="en-US" sz="1800" u="sng" dirty="0">
                <a:latin typeface="Times New Roman" panose="02020603050405020304" pitchFamily="18" charset="0"/>
                <a:ea typeface="Times New Roman" panose="02020603050405020304" pitchFamily="18" charset="0"/>
              </a:rPr>
              <a:t> </a:t>
            </a:r>
          </a:p>
          <a:p>
            <a:pPr marL="0" marR="0" indent="0" algn="just">
              <a:spcBef>
                <a:spcPts val="0"/>
              </a:spcBef>
              <a:spcAft>
                <a:spcPts val="0"/>
              </a:spcAft>
              <a:buNone/>
            </a:pPr>
            <a:endParaRPr lang="en-US" sz="1800" u="sng"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4</a:t>
            </a:r>
            <a:r>
              <a:rPr lang="en-US" sz="1800" b="1" dirty="0">
                <a:effectLst/>
                <a:latin typeface="Times New Roman" panose="02020603050405020304" pitchFamily="18" charset="0"/>
                <a:ea typeface="Times New Roman" panose="02020603050405020304" pitchFamily="18" charset="0"/>
              </a:rPr>
              <a:t>.</a:t>
            </a:r>
            <a:r>
              <a:rPr lang="en-US" sz="1800" b="1" dirty="0">
                <a:effectLst/>
                <a:latin typeface="Arial" panose="020B0604020202020204" pitchFamily="34" charset="0"/>
                <a:ea typeface="Times New Roman" panose="02020603050405020304" pitchFamily="18" charset="0"/>
              </a:rPr>
              <a:t> The Choosing Wisely Campaign. </a:t>
            </a:r>
            <a:endParaRPr lang="en-US" sz="1800" dirty="0">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4.1 </a:t>
            </a:r>
            <a:r>
              <a:rPr lang="en-US" sz="1800" b="1" dirty="0">
                <a:effectLst/>
                <a:latin typeface="Arial" panose="020B0604020202020204" pitchFamily="34" charset="0"/>
                <a:ea typeface="Times New Roman" panose="02020603050405020304" pitchFamily="18" charset="0"/>
              </a:rPr>
              <a:t>Choosing Wisely</a:t>
            </a:r>
            <a:r>
              <a:rPr lang="en-US" sz="1800" b="1" dirty="0">
                <a:solidFill>
                  <a:srgbClr val="FF0000"/>
                </a:solidFill>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in medical practice.  </a:t>
            </a:r>
            <a:r>
              <a:rPr lang="en-US" sz="1800" dirty="0">
                <a:latin typeface="Times New Roman" panose="02020603050405020304" pitchFamily="18" charset="0"/>
                <a:ea typeface="Times New Roman" panose="02020603050405020304" pitchFamily="18" charset="0"/>
              </a:rPr>
              <a:t> </a:t>
            </a:r>
          </a:p>
          <a:p>
            <a:pPr marR="0" indent="0">
              <a:spcBef>
                <a:spcPts val="0"/>
              </a:spcBef>
              <a:spcAft>
                <a:spcPts val="0"/>
              </a:spcAft>
              <a:buNone/>
            </a:pPr>
            <a:r>
              <a:rPr lang="en-US" sz="1800" b="1" dirty="0">
                <a:effectLst/>
                <a:latin typeface="Times New Roman" panose="02020603050405020304" pitchFamily="18" charset="0"/>
                <a:ea typeface="Times New Roman" panose="02020603050405020304" pitchFamily="18" charset="0"/>
              </a:rPr>
              <a:t>   4.</a:t>
            </a:r>
            <a:r>
              <a:rPr lang="en-US" sz="1800" b="1" dirty="0">
                <a:latin typeface="Times New Roman" panose="02020603050405020304" pitchFamily="18" charset="0"/>
                <a:ea typeface="Times New Roman" panose="02020603050405020304" pitchFamily="18" charset="0"/>
              </a:rPr>
              <a:t>2</a:t>
            </a:r>
            <a:r>
              <a:rPr lang="en-US" sz="1800" b="1" dirty="0">
                <a:effectLst/>
                <a:latin typeface="Arial" panose="020B0604020202020204" pitchFamily="34" charset="0"/>
                <a:ea typeface="Times New Roman" panose="02020603050405020304" pitchFamily="18" charset="0"/>
              </a:rPr>
              <a:t>Choosing Wisely in Clinical Oncology   </a:t>
            </a:r>
            <a:endParaRPr lang="en-US" sz="1800" dirty="0">
              <a:effectLst/>
              <a:latin typeface="Times New Roman" panose="02020603050405020304" pitchFamily="18" charset="0"/>
              <a:ea typeface="Times New Roman" panose="02020603050405020304" pitchFamily="18" charset="0"/>
            </a:endParaRPr>
          </a:p>
          <a:p>
            <a:pPr marL="85090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&amp; Choosing Wisely , Top five list</a:t>
            </a:r>
            <a:endParaRPr lang="en-US" sz="1800" dirty="0">
              <a:effectLst/>
              <a:latin typeface="Times New Roman" panose="02020603050405020304" pitchFamily="18" charset="0"/>
              <a:ea typeface="Times New Roman" panose="02020603050405020304" pitchFamily="18" charset="0"/>
            </a:endParaRPr>
          </a:p>
          <a:p>
            <a:pPr marL="457200" marR="0" lvl="1"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4.3 Recognized limitations, but, there are great global needs for further studies.     </a:t>
            </a:r>
          </a:p>
          <a:p>
            <a:pPr marL="457200" marR="0" lvl="1" indent="0" algn="just">
              <a:spcBef>
                <a:spcPts val="0"/>
              </a:spcBef>
              <a:spcAft>
                <a:spcPts val="0"/>
              </a:spcAft>
              <a:buNone/>
            </a:pPr>
            <a:r>
              <a:rPr lang="en-US" sz="1800" b="1" dirty="0">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r>
              <a:rPr lang="en-US" sz="1800" b="1" u="sng" dirty="0">
                <a:effectLst/>
                <a:latin typeface="Arial" panose="020B0604020202020204" pitchFamily="34" charset="0"/>
                <a:ea typeface="Times New Roman" panose="02020603050405020304" pitchFamily="18" charset="0"/>
              </a:rPr>
              <a:t>Part 3 of 3</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5.Financial Toxicity Tumor Board (FTTB) </a:t>
            </a:r>
            <a:endParaRPr lang="en-US" sz="1800" dirty="0">
              <a:solidFill>
                <a:srgbClr val="FF0000"/>
              </a:solidFill>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  </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6. Common Sense Oncology  </a:t>
            </a:r>
            <a:endParaRPr lang="en-US" sz="1800" dirty="0">
              <a:solidFill>
                <a:srgbClr val="FF0000"/>
              </a:solidFill>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 </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7. Encouraging probable futuristic approaches</a:t>
            </a:r>
            <a:r>
              <a:rPr lang="en-US" sz="1800" b="1" u="sng" dirty="0">
                <a:solidFill>
                  <a:srgbClr val="FF0000"/>
                </a:solidFill>
                <a:effectLst/>
                <a:latin typeface="Arial" panose="020B0604020202020204" pitchFamily="34" charset="0"/>
                <a:ea typeface="Times New Roman" panose="02020603050405020304" pitchFamily="18" charset="0"/>
              </a:rPr>
              <a:t> </a:t>
            </a:r>
            <a:endParaRPr lang="en-US" sz="1800" dirty="0">
              <a:solidFill>
                <a:srgbClr val="FF0000"/>
              </a:solidFill>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u="none" strike="noStrike" dirty="0">
                <a:solidFill>
                  <a:srgbClr val="FF0000"/>
                </a:solidFill>
                <a:effectLst/>
                <a:latin typeface="Arial" panose="020B0604020202020204" pitchFamily="34" charset="0"/>
                <a:ea typeface="Times New Roman" panose="02020603050405020304" pitchFamily="18" charset="0"/>
              </a:rPr>
              <a:t> </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8. Reducing the cost of health care entails care redesign </a:t>
            </a:r>
            <a:endParaRPr lang="en-US" sz="1800" dirty="0">
              <a:solidFill>
                <a:srgbClr val="FF0000"/>
              </a:solidFill>
              <a:effectLst/>
              <a:latin typeface="Times New Roman" panose="02020603050405020304" pitchFamily="18" charset="0"/>
              <a:ea typeface="Times New Roman" panose="02020603050405020304" pitchFamily="18" charset="0"/>
            </a:endParaRPr>
          </a:p>
          <a:p>
            <a:pPr marR="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 </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9. Final notes and reflection</a:t>
            </a:r>
            <a:r>
              <a:rPr lang="en-US" sz="1800" b="1" dirty="0">
                <a:solidFill>
                  <a:srgbClr val="000000"/>
                </a:solidFill>
                <a:effectLst/>
                <a:latin typeface="Arial" panose="020B0604020202020204" pitchFamily="34" charset="0"/>
                <a:ea typeface="Times New Roman" panose="02020603050405020304" pitchFamily="18" charset="0"/>
              </a:rPr>
              <a:t>s </a:t>
            </a:r>
            <a:r>
              <a:rPr lang="en-US" sz="1800" b="1" dirty="0">
                <a:solidFill>
                  <a:srgbClr val="FF0000"/>
                </a:solidFill>
                <a:effectLst/>
                <a:latin typeface="Arial" panose="020B0604020202020204" pitchFamily="34" charset="0"/>
                <a:ea typeface="Times New Roman" panose="02020603050405020304" pitchFamily="18" charset="0"/>
              </a:rPr>
              <a:t>(For wider discussion and further panels)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61483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39A41A-9727-0F08-2256-1AFFAAD1BB87}"/>
              </a:ext>
            </a:extLst>
          </p:cNvPr>
          <p:cNvSpPr>
            <a:spLocks noGrp="1"/>
          </p:cNvSpPr>
          <p:nvPr>
            <p:ph idx="1"/>
          </p:nvPr>
        </p:nvSpPr>
        <p:spPr>
          <a:xfrm>
            <a:off x="192505" y="182880"/>
            <a:ext cx="11771697" cy="6525928"/>
          </a:xfrm>
        </p:spPr>
        <p:txBody>
          <a:bodyPr/>
          <a:lstStyle/>
          <a:p>
            <a:pPr marL="0" marR="0" indent="0">
              <a:spcBef>
                <a:spcPts val="0"/>
              </a:spcBef>
              <a:spcAft>
                <a:spcPts val="0"/>
              </a:spcAft>
              <a:buNone/>
            </a:pPr>
            <a:r>
              <a:rPr lang="en-US" sz="2000" b="1" dirty="0">
                <a:latin typeface="Arial" panose="020B0604020202020204" pitchFamily="34" charset="0"/>
                <a:ea typeface="Times New Roman" panose="02020603050405020304" pitchFamily="18" charset="0"/>
              </a:rPr>
              <a:t>                 Fifthly </a:t>
            </a:r>
            <a:r>
              <a:rPr lang="en-US" sz="2000" b="1" dirty="0">
                <a:effectLst/>
                <a:latin typeface="Arial" panose="020B0604020202020204" pitchFamily="34" charset="0"/>
                <a:ea typeface="Times New Roman" panose="02020603050405020304" pitchFamily="18" charset="0"/>
              </a:rPr>
              <a:t>. Financial Toxicity Tumor Board (FTTB</a:t>
            </a:r>
            <a:r>
              <a:rPr lang="en-US" sz="1800" b="1"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Arial" panose="020B0604020202020204" pitchFamily="34" charset="0"/>
                <a:ea typeface="Times New Roman" panose="02020603050405020304" pitchFamily="18" charset="0"/>
              </a:rPr>
              <a:t>The fiscal distress or “financial toxicity,” in which patients experience challenges in paying for treatment, are becoming dominant problems for patients with cancer globally.</a:t>
            </a:r>
          </a:p>
          <a:p>
            <a:pPr marL="0" marR="0" indent="0">
              <a:spcBef>
                <a:spcPts val="0"/>
              </a:spcBef>
              <a:spcAft>
                <a:spcPts val="0"/>
              </a:spcAft>
              <a:buNone/>
            </a:pPr>
            <a:r>
              <a:rPr lang="en-US" sz="1800" b="1" dirty="0">
                <a:effectLst/>
                <a:latin typeface="Arial" panose="020B0604020202020204" pitchFamily="34"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Arial" panose="020B0604020202020204" pitchFamily="34" charset="0"/>
                <a:ea typeface="Times New Roman" panose="02020603050405020304" pitchFamily="18" charset="0"/>
              </a:rPr>
              <a:t>For that reason, the first Financial Toxicity Tumor Board (FTTB) was launched in September 2019 in The Levine Cancer Institute (LCI) . The LCI is composed of more than 40 hospitals and 900 offices that provides more than 12 million encounters per year and sees more than18,000 new cases per year in North Carolina, South Carolina, and Georgia ( USA).</a:t>
            </a:r>
            <a:endParaRPr lang="en-US" sz="1800" b="1" dirty="0">
              <a:effectLst/>
              <a:latin typeface="Times New Roman" panose="02020603050405020304" pitchFamily="18" charset="0"/>
              <a:ea typeface="Times New Roman" panose="02020603050405020304" pitchFamily="18" charset="0"/>
            </a:endParaRPr>
          </a:p>
          <a:p>
            <a:r>
              <a:rPr lang="en-US" sz="1800" b="1" kern="0" dirty="0">
                <a:effectLst/>
                <a:latin typeface="Arial" panose="020B0604020202020204" pitchFamily="34" charset="0"/>
                <a:ea typeface="Times New Roman" panose="02020603050405020304" pitchFamily="18" charset="0"/>
              </a:rPr>
              <a:t>The FTTB, is modeled on the concept of a conventional multidisciplinary tumor board with participation from physicians, nurses, financial counselors, nurse navigators, social workers, and administrators who meets monthly. They are focused on financial toxicity and financial worry and fear experienced by patients with cancer. It is linked to a Patient Assistance Program for oncologic pharmaceutical agents as this domain constitutes a critical area of financial toxicity for many patients</a:t>
            </a:r>
          </a:p>
          <a:p>
            <a:pPr marL="0" indent="0">
              <a:buNone/>
            </a:pPr>
            <a:r>
              <a:rPr lang="en-US" sz="1800" kern="0" dirty="0">
                <a:latin typeface="Arial" panose="020B0604020202020204" pitchFamily="34" charset="0"/>
              </a:rPr>
              <a:t> </a:t>
            </a:r>
          </a:p>
          <a:p>
            <a:pPr marL="0" indent="0">
              <a:buNone/>
            </a:pPr>
            <a:endParaRPr lang="en-US" sz="1800" kern="0" dirty="0">
              <a:latin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Raghavan D, Keith N A, Warden H R et al., ( 2021) Levine Cancer Institute Financial Toxicity Tumor Board: A Potential Solution to an Emerging Problem . JCO Oncology practice. </a:t>
            </a:r>
            <a:r>
              <a:rPr lang="en-US" sz="1800" dirty="0">
                <a:solidFill>
                  <a:srgbClr val="000000"/>
                </a:solidFill>
                <a:effectLst/>
                <a:latin typeface="Arial" panose="020B0604020202020204" pitchFamily="34" charset="0"/>
                <a:ea typeface="Times New Roman" panose="02020603050405020304" pitchFamily="18" charset="0"/>
              </a:rPr>
              <a:t>Published at </a:t>
            </a:r>
            <a:r>
              <a:rPr lang="en-US" sz="1800" dirty="0">
                <a:solidFill>
                  <a:srgbClr val="0000FF"/>
                </a:solidFill>
                <a:effectLst/>
                <a:latin typeface="Arial" panose="020B0604020202020204" pitchFamily="34" charset="0"/>
                <a:ea typeface="Times New Roman" panose="02020603050405020304" pitchFamily="18" charset="0"/>
              </a:rPr>
              <a:t>ascopubs.org/journal/ op </a:t>
            </a:r>
            <a:r>
              <a:rPr lang="en-US" sz="1800" dirty="0">
                <a:solidFill>
                  <a:srgbClr val="000000"/>
                </a:solidFill>
                <a:effectLst/>
                <a:latin typeface="Arial" panose="020B0604020202020204" pitchFamily="34" charset="0"/>
                <a:ea typeface="Times New Roman" panose="02020603050405020304" pitchFamily="18" charset="0"/>
              </a:rPr>
              <a:t>on June 8, 2021:DOI </a:t>
            </a:r>
            <a:r>
              <a:rPr lang="en-US" sz="1800" dirty="0">
                <a:solidFill>
                  <a:srgbClr val="0000FF"/>
                </a:solidFill>
                <a:effectLst/>
                <a:latin typeface="Arial" panose="020B0604020202020204" pitchFamily="34" charset="0"/>
                <a:ea typeface="Times New Roman" panose="02020603050405020304" pitchFamily="18" charset="0"/>
              </a:rPr>
              <a:t>https://doi.org/10.1200/OP.21.00124  </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26237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D1CA6-5AFA-5EFC-E559-CC92E3959505}"/>
              </a:ext>
            </a:extLst>
          </p:cNvPr>
          <p:cNvSpPr>
            <a:spLocks noGrp="1"/>
          </p:cNvSpPr>
          <p:nvPr>
            <p:ph idx="1"/>
          </p:nvPr>
        </p:nvSpPr>
        <p:spPr>
          <a:xfrm>
            <a:off x="134755" y="67376"/>
            <a:ext cx="11916074" cy="6651057"/>
          </a:xfrm>
        </p:spPr>
        <p:txBody>
          <a:bodyPr/>
          <a:lstStyle/>
          <a:p>
            <a:pPr marL="0" marR="0">
              <a:spcBef>
                <a:spcPts val="0"/>
              </a:spcBef>
              <a:spcAft>
                <a:spcPts val="0"/>
              </a:spcAft>
            </a:pPr>
            <a:endParaRPr lang="en-US" sz="18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b="1" dirty="0">
                <a:effectLst/>
                <a:latin typeface="Arial" panose="020B0604020202020204" pitchFamily="34" charset="0"/>
                <a:ea typeface="Times New Roman" panose="02020603050405020304" pitchFamily="18" charset="0"/>
              </a:rPr>
              <a:t>As a result of the function of  FTTB , around $ 60 million of personal expenditure has been evaded for nearly 1800 patients, in addition to more than $1.3 million copay assistance that was provided for financially challenged patients. </a:t>
            </a:r>
            <a:endParaRPr lang="en-US"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b="1" dirty="0">
                <a:effectLst/>
                <a:latin typeface="Arial" panose="020B0604020202020204" pitchFamily="34" charset="0"/>
                <a:ea typeface="Times New Roman" panose="02020603050405020304" pitchFamily="18" charset="0"/>
              </a:rPr>
              <a:t> </a:t>
            </a:r>
            <a:endParaRPr lang="en-US"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b="1" dirty="0">
                <a:effectLst/>
                <a:latin typeface="Arial" panose="020B0604020202020204" pitchFamily="34" charset="0"/>
                <a:ea typeface="Times New Roman" panose="02020603050405020304" pitchFamily="18" charset="0"/>
              </a:rPr>
              <a:t>It is a proactive example for  management of financial toxicity through the function of multidisciplinary FTTBs. Raghavan et  al, from LCI, see that FTTBs could substantially ameliorates this growing  international problem of financial distress or toxicities.  </a:t>
            </a:r>
          </a:p>
          <a:p>
            <a:pPr marL="0" marR="0">
              <a:spcBef>
                <a:spcPts val="0"/>
              </a:spcBef>
              <a:spcAft>
                <a:spcPts val="0"/>
              </a:spcAft>
            </a:pPr>
            <a:endParaRPr lang="en-US" b="1" dirty="0">
              <a:latin typeface="Arial" panose="020B0604020202020204" pitchFamily="34" charset="0"/>
              <a:ea typeface="Times New Roman" panose="02020603050405020304" pitchFamily="18" charset="0"/>
            </a:endParaRPr>
          </a:p>
          <a:p>
            <a:pPr marL="0" marR="0">
              <a:spcBef>
                <a:spcPts val="0"/>
              </a:spcBef>
              <a:spcAft>
                <a:spcPts val="0"/>
              </a:spcAft>
            </a:pPr>
            <a:endParaRPr lang="en-US" b="1" dirty="0">
              <a:effectLst/>
              <a:latin typeface="Arial" panose="020B0604020202020204" pitchFamily="34" charset="0"/>
              <a:ea typeface="Times New Roman" panose="02020603050405020304" pitchFamily="18" charset="0"/>
            </a:endParaRPr>
          </a:p>
          <a:p>
            <a:pPr marL="0" marR="0">
              <a:spcBef>
                <a:spcPts val="0"/>
              </a:spcBef>
              <a:spcAft>
                <a:spcPts val="0"/>
              </a:spcAft>
            </a:pPr>
            <a:endParaRPr lang="en-US" sz="2000" b="1" dirty="0">
              <a:latin typeface="Arial" panose="020B0604020202020204" pitchFamily="34" charset="0"/>
              <a:ea typeface="Times New Roman" panose="02020603050405020304" pitchFamily="18" charset="0"/>
            </a:endParaRPr>
          </a:p>
          <a:p>
            <a:pPr marL="0" marR="0">
              <a:spcBef>
                <a:spcPts val="0"/>
              </a:spcBef>
              <a:spcAft>
                <a:spcPts val="0"/>
              </a:spcAft>
            </a:pPr>
            <a:endParaRPr lang="en-US" sz="2000" b="1" dirty="0">
              <a:effectLst/>
              <a:latin typeface="Arial" panose="020B0604020202020204" pitchFamily="34" charset="0"/>
              <a:ea typeface="Times New Roman" panose="02020603050405020304" pitchFamily="18" charset="0"/>
            </a:endParaRPr>
          </a:p>
          <a:p>
            <a:pPr marL="0" marR="0">
              <a:spcBef>
                <a:spcPts val="0"/>
              </a:spcBef>
              <a:spcAft>
                <a:spcPts val="0"/>
              </a:spcAft>
            </a:pPr>
            <a:endParaRPr lang="en-US" sz="2000" b="1" dirty="0">
              <a:latin typeface="Arial" panose="020B0604020202020204" pitchFamily="34"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Raghavan D, Keith N A, Warden H R et al., ( 2021) Levine Cancer Institute Financial Toxicity Tumor Board: A Potential Solution to an Emerging Problem . JCO Oncology practice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solidFill>
                  <a:srgbClr val="000000"/>
                </a:solidFill>
                <a:effectLst/>
                <a:latin typeface="Arial" panose="020B0604020202020204" pitchFamily="34" charset="0"/>
                <a:ea typeface="Times New Roman" panose="02020603050405020304" pitchFamily="18" charset="0"/>
              </a:rPr>
              <a:t>Published at </a:t>
            </a:r>
            <a:r>
              <a:rPr lang="en-US" sz="1800" dirty="0">
                <a:solidFill>
                  <a:srgbClr val="0000FF"/>
                </a:solidFill>
                <a:effectLst/>
                <a:latin typeface="Arial" panose="020B0604020202020204" pitchFamily="34" charset="0"/>
                <a:ea typeface="Times New Roman" panose="02020603050405020304" pitchFamily="18" charset="0"/>
              </a:rPr>
              <a:t>ascopubs.org/journal/ op </a:t>
            </a:r>
            <a:r>
              <a:rPr lang="en-US" sz="1800" dirty="0">
                <a:solidFill>
                  <a:srgbClr val="000000"/>
                </a:solidFill>
                <a:effectLst/>
                <a:latin typeface="Arial" panose="020B0604020202020204" pitchFamily="34" charset="0"/>
                <a:ea typeface="Times New Roman" panose="02020603050405020304" pitchFamily="18" charset="0"/>
              </a:rPr>
              <a:t>on June 8, 2021:DOI </a:t>
            </a:r>
            <a:r>
              <a:rPr lang="en-US" sz="1800" dirty="0">
                <a:solidFill>
                  <a:srgbClr val="0000FF"/>
                </a:solidFill>
                <a:effectLst/>
                <a:latin typeface="Arial" panose="020B0604020202020204" pitchFamily="34" charset="0"/>
                <a:ea typeface="Times New Roman" panose="02020603050405020304" pitchFamily="18" charset="0"/>
              </a:rPr>
              <a:t>https://doi.org/10.1200/OP.21.00124  </a:t>
            </a:r>
            <a:endParaRPr lang="en-US" sz="1800"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07177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0C9C1D-6B3D-12E3-ED15-D47131E045DE}"/>
              </a:ext>
            </a:extLst>
          </p:cNvPr>
          <p:cNvSpPr>
            <a:spLocks noGrp="1"/>
          </p:cNvSpPr>
          <p:nvPr>
            <p:ph idx="1"/>
          </p:nvPr>
        </p:nvSpPr>
        <p:spPr>
          <a:xfrm>
            <a:off x="231006" y="134754"/>
            <a:ext cx="11122794" cy="6631806"/>
          </a:xfrm>
        </p:spPr>
        <p:txBody>
          <a:bodyPr>
            <a:normAutofit/>
          </a:bodyPr>
          <a:lstStyle/>
          <a:p>
            <a:r>
              <a:rPr lang="en-US" dirty="0"/>
              <a:t>Sixthly: </a:t>
            </a:r>
            <a:r>
              <a:rPr lang="en-US" sz="2400" b="1" dirty="0">
                <a:effectLst/>
                <a:latin typeface="Calibri" panose="020F0502020204030204" pitchFamily="34" charset="0"/>
                <a:ea typeface="Calibri" panose="020F0502020204030204" pitchFamily="34" charset="0"/>
                <a:cs typeface="Arial" panose="020B0604020202020204" pitchFamily="34" charset="0"/>
              </a:rPr>
              <a:t>Common Sense Oncology </a:t>
            </a:r>
          </a:p>
          <a:p>
            <a:pPr marL="0" indent="0">
              <a:buNone/>
            </a:pPr>
            <a:r>
              <a:rPr lang="en-US" sz="2400" b="1" dirty="0"/>
              <a:t>In addition to the  respectable  objective of “ Choosing Wisely” ,  A group of international experts and distinguished Oncologists published a proposal  that the win-win movement  consider- with great appreciation- its intention : “</a:t>
            </a:r>
            <a:r>
              <a:rPr lang="en-US" sz="2400" b="1" dirty="0">
                <a:solidFill>
                  <a:srgbClr val="000000"/>
                </a:solidFill>
                <a:effectLst/>
                <a:latin typeface="Times New Roman" panose="02020603050405020304" pitchFamily="18" charset="0"/>
                <a:ea typeface="Times New Roman" panose="02020603050405020304" pitchFamily="18" charset="0"/>
              </a:rPr>
              <a:t>Common Sense Oncology”.</a:t>
            </a:r>
          </a:p>
          <a:p>
            <a:pPr marL="0" indent="0">
              <a:buNone/>
            </a:pPr>
            <a:r>
              <a:rPr lang="en-US" sz="2400" b="1" dirty="0">
                <a:solidFill>
                  <a:srgbClr val="000000"/>
                </a:solidFill>
              </a:rPr>
              <a:t>It stated that </a:t>
            </a:r>
            <a:r>
              <a:rPr lang="en-US" sz="2400" b="1" dirty="0">
                <a:solidFill>
                  <a:srgbClr val="505050"/>
                </a:solidFill>
                <a:effectLst/>
                <a:ea typeface="Calibri" panose="020F0502020204030204" pitchFamily="34" charset="0"/>
                <a:cs typeface="Arial" panose="020B0604020202020204" pitchFamily="34" charset="0"/>
              </a:rPr>
              <a:t>Oncology needs a recalibrated approach that is more patient centered and prioritizes equitable cancer care. An approach that prioritizes patients' needs with treatments that improve survival and quality of life, promotes informed decision making, and ensures that these treatments are accessible to all patients. </a:t>
            </a:r>
          </a:p>
          <a:p>
            <a:pPr marL="0" indent="0">
              <a:buNone/>
            </a:pPr>
            <a:r>
              <a:rPr lang="en-US" sz="2400" b="1" dirty="0">
                <a:solidFill>
                  <a:srgbClr val="505050"/>
                </a:solidFill>
                <a:ea typeface="Calibri" panose="020F0502020204030204" pitchFamily="34" charset="0"/>
                <a:cs typeface="Arial" panose="020B0604020202020204" pitchFamily="34" charset="0"/>
              </a:rPr>
              <a:t>Richard Sullivan in an </a:t>
            </a:r>
            <a:r>
              <a:rPr lang="en-US" sz="2400" b="1" dirty="0" err="1">
                <a:solidFill>
                  <a:srgbClr val="505050"/>
                </a:solidFill>
                <a:ea typeface="Calibri" panose="020F0502020204030204" pitchFamily="34" charset="0"/>
                <a:cs typeface="Arial" panose="020B0604020202020204" pitchFamily="34" charset="0"/>
              </a:rPr>
              <a:t>ecancer</a:t>
            </a:r>
            <a:r>
              <a:rPr lang="en-US" sz="2400" b="1" dirty="0">
                <a:solidFill>
                  <a:srgbClr val="505050"/>
                </a:solidFill>
                <a:ea typeface="Calibri" panose="020F0502020204030204" pitchFamily="34" charset="0"/>
                <a:cs typeface="Arial" panose="020B0604020202020204" pitchFamily="34" charset="0"/>
              </a:rPr>
              <a:t> video summarized the concept of balancing innovation and common sense oncology  </a:t>
            </a:r>
          </a:p>
          <a:p>
            <a:pPr marL="0" indent="0">
              <a:buNone/>
            </a:pPr>
            <a:r>
              <a:rPr lang="en-US" sz="1800" dirty="0">
                <a:solidFill>
                  <a:srgbClr val="505050"/>
                </a:solidFill>
                <a:effectLst/>
                <a:latin typeface="Source Sans Pro" panose="020B0503030403020204" pitchFamily="34" charset="0"/>
                <a:ea typeface="Times New Roman" panose="02020603050405020304" pitchFamily="18" charset="0"/>
              </a:rPr>
              <a:t>Christopher M Booth, Manju </a:t>
            </a:r>
            <a:r>
              <a:rPr lang="en-US" sz="1800" dirty="0" err="1">
                <a:solidFill>
                  <a:srgbClr val="505050"/>
                </a:solidFill>
                <a:effectLst/>
                <a:latin typeface="Source Sans Pro" panose="020B0503030403020204" pitchFamily="34" charset="0"/>
                <a:ea typeface="Times New Roman" panose="02020603050405020304" pitchFamily="18" charset="0"/>
              </a:rPr>
              <a:t>Sengar</a:t>
            </a:r>
            <a:r>
              <a:rPr lang="en-US" sz="1800" dirty="0">
                <a:solidFill>
                  <a:srgbClr val="505050"/>
                </a:solidFill>
                <a:effectLst/>
                <a:latin typeface="Source Sans Pro" panose="020B0503030403020204" pitchFamily="34" charset="0"/>
                <a:ea typeface="Times New Roman" panose="02020603050405020304" pitchFamily="18" charset="0"/>
              </a:rPr>
              <a:t>, Aaron Goodman, Brooke Wilson, Ajay Aggarwal, Scott Berry et al. </a:t>
            </a:r>
            <a:r>
              <a:rPr lang="en-US" sz="1800" dirty="0">
                <a:solidFill>
                  <a:srgbClr val="000000"/>
                </a:solidFill>
                <a:effectLst/>
                <a:latin typeface="Times New Roman" panose="02020603050405020304" pitchFamily="18" charset="0"/>
                <a:ea typeface="Times New Roman" panose="02020603050405020304" pitchFamily="18" charset="0"/>
              </a:rPr>
              <a:t>Common Sense Oncology: outcomes that matter. Lancet Oncol 2023 Published Online July 16, 2023 https://doi.org/10.1016/ S1470-2045(23)00319-4 )</a:t>
            </a:r>
          </a:p>
          <a:p>
            <a:pPr marL="0" indent="0">
              <a:buNone/>
            </a:pPr>
            <a:r>
              <a:rPr lang="en-US" sz="1800" dirty="0">
                <a:solidFill>
                  <a:srgbClr val="000000"/>
                </a:solidFill>
                <a:effectLst/>
                <a:latin typeface="Times New Roman" panose="02020603050405020304" pitchFamily="18" charset="0"/>
                <a:ea typeface="Times New Roman" panose="02020603050405020304" pitchFamily="18" charset="0"/>
              </a:rPr>
              <a:t>Richard Sullivan.  https://ecancer.org/en/video/11617-balancing-innovation-and-common-sense-in-oncology-cso</a:t>
            </a:r>
          </a:p>
          <a:p>
            <a:pPr marL="0" indent="0">
              <a:buNone/>
            </a:pPr>
            <a:endParaRPr lang="en-US" sz="2400" b="1" dirty="0"/>
          </a:p>
        </p:txBody>
      </p:sp>
    </p:spTree>
    <p:extLst>
      <p:ext uri="{BB962C8B-B14F-4D97-AF65-F5344CB8AC3E}">
        <p14:creationId xmlns:p14="http://schemas.microsoft.com/office/powerpoint/2010/main" val="2091624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7DD816-6CE6-7CF5-9610-BC9094A64A03}"/>
              </a:ext>
            </a:extLst>
          </p:cNvPr>
          <p:cNvSpPr>
            <a:spLocks noGrp="1"/>
          </p:cNvSpPr>
          <p:nvPr>
            <p:ph idx="1"/>
          </p:nvPr>
        </p:nvSpPr>
        <p:spPr>
          <a:xfrm>
            <a:off x="838200" y="356135"/>
            <a:ext cx="10515600" cy="5820828"/>
          </a:xfrm>
        </p:spPr>
        <p:txBody>
          <a:bodyPr/>
          <a:lstStyle/>
          <a:p>
            <a:r>
              <a:rPr lang="en-US" dirty="0"/>
              <a:t>With appreciation to the noble initiative by distinguished experts and colleagues, and understanding of the common goal of all similar good initiatives</a:t>
            </a:r>
            <a:r>
              <a:rPr lang="en-US" dirty="0">
                <a:solidFill>
                  <a:srgbClr val="FF0000"/>
                </a:solidFill>
              </a:rPr>
              <a:t>: We –in the win-win movement-  see, Every efforts should be done to</a:t>
            </a:r>
            <a:r>
              <a:rPr lang="en-US" dirty="0"/>
              <a:t> </a:t>
            </a:r>
            <a:r>
              <a:rPr lang="en-US" b="1" dirty="0">
                <a:solidFill>
                  <a:srgbClr val="FF0000"/>
                </a:solidFill>
              </a:rPr>
              <a:t>not to consider the issue as a challenge or balance between of  innovation and access to cancer care of better value.</a:t>
            </a:r>
          </a:p>
          <a:p>
            <a:endParaRPr lang="en-US" b="1" dirty="0">
              <a:solidFill>
                <a:srgbClr val="FF0000"/>
              </a:solidFill>
            </a:endParaRPr>
          </a:p>
          <a:p>
            <a:r>
              <a:rPr lang="en-US" b="1" dirty="0">
                <a:solidFill>
                  <a:srgbClr val="FF0000"/>
                </a:solidFill>
              </a:rPr>
              <a:t>In the win-win movement-  we see that there is a need for big and wide movement of  innovation and implementing science, of more focus on the  increase access of better value patient centered cancer care and for the people good. All will win in the real world. </a:t>
            </a:r>
          </a:p>
          <a:p>
            <a:pPr marL="0" indent="0">
              <a:buNone/>
            </a:pPr>
            <a:r>
              <a:rPr lang="en-US" b="1" dirty="0">
                <a:solidFill>
                  <a:srgbClr val="FF0000"/>
                </a:solidFill>
              </a:rPr>
              <a:t>   There are ample places for all, to do a lot.  . </a:t>
            </a:r>
          </a:p>
        </p:txBody>
      </p:sp>
    </p:spTree>
    <p:extLst>
      <p:ext uri="{BB962C8B-B14F-4D97-AF65-F5344CB8AC3E}">
        <p14:creationId xmlns:p14="http://schemas.microsoft.com/office/powerpoint/2010/main" val="2839579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716C82-AB16-8E29-16BA-BEC1D7E2C042}"/>
              </a:ext>
            </a:extLst>
          </p:cNvPr>
          <p:cNvSpPr>
            <a:spLocks noGrp="1"/>
          </p:cNvSpPr>
          <p:nvPr>
            <p:ph idx="1"/>
          </p:nvPr>
        </p:nvSpPr>
        <p:spPr>
          <a:xfrm>
            <a:off x="182881" y="134754"/>
            <a:ext cx="11781322" cy="6651057"/>
          </a:xfrm>
        </p:spPr>
        <p:txBody>
          <a:bodyPr/>
          <a:lstStyle/>
          <a:p>
            <a:pPr marL="0" marR="0" algn="just">
              <a:spcBef>
                <a:spcPts val="0"/>
              </a:spcBef>
              <a:spcAft>
                <a:spcPts val="0"/>
              </a:spcAft>
            </a:pPr>
            <a:r>
              <a:rPr lang="en-US" sz="2400" b="1" u="sng" dirty="0" err="1">
                <a:effectLst/>
                <a:latin typeface="Arial" panose="020B0604020202020204" pitchFamily="34" charset="0"/>
                <a:ea typeface="Times New Roman" panose="02020603050405020304" pitchFamily="18" charset="0"/>
              </a:rPr>
              <a:t>Seventh</a:t>
            </a:r>
            <a:r>
              <a:rPr lang="en-US" sz="2400" b="1" dirty="0" err="1">
                <a:effectLst/>
                <a:latin typeface="Arial" panose="020B0604020202020204" pitchFamily="34" charset="0"/>
                <a:ea typeface="Times New Roman" panose="02020603050405020304" pitchFamily="18" charset="0"/>
              </a:rPr>
              <a:t>.</a:t>
            </a:r>
            <a:r>
              <a:rPr lang="en-US" sz="2400" b="1" u="sng" dirty="0" err="1">
                <a:effectLst/>
                <a:latin typeface="Arial" panose="020B0604020202020204" pitchFamily="34" charset="0"/>
                <a:ea typeface="Times New Roman" panose="02020603050405020304" pitchFamily="18" charset="0"/>
              </a:rPr>
              <a:t>Encouraging</a:t>
            </a:r>
            <a:r>
              <a:rPr lang="en-US" sz="2400" b="1" u="sng" dirty="0">
                <a:effectLst/>
                <a:latin typeface="Arial" panose="020B0604020202020204" pitchFamily="34" charset="0"/>
                <a:ea typeface="Times New Roman" panose="02020603050405020304" pitchFamily="18" charset="0"/>
              </a:rPr>
              <a:t> probable futuristic approaches</a:t>
            </a:r>
            <a:r>
              <a:rPr lang="en-US" sz="1800" b="1" u="sng" dirty="0">
                <a:effectLst/>
                <a:latin typeface="Arial" panose="020B0604020202020204" pitchFamily="34" charset="0"/>
                <a:ea typeface="Times New Roman" panose="02020603050405020304" pitchFamily="18" charset="0"/>
              </a:rPr>
              <a:t>:   </a:t>
            </a:r>
          </a:p>
          <a:p>
            <a:pPr marL="0" marR="0" indent="0" algn="just">
              <a:spcBef>
                <a:spcPts val="0"/>
              </a:spcBef>
              <a:spcAft>
                <a:spcPts val="0"/>
              </a:spcAft>
              <a:buNone/>
            </a:pPr>
            <a:endParaRPr lang="en-US" sz="1800" b="1" u="sng" dirty="0">
              <a:effectLst/>
              <a:latin typeface="Arial" panose="020B0604020202020204" pitchFamily="34" charset="0"/>
              <a:ea typeface="Times New Roman" panose="02020603050405020304" pitchFamily="18" charset="0"/>
            </a:endParaRPr>
          </a:p>
          <a:p>
            <a:pPr marL="0" marR="0" algn="just">
              <a:spcBef>
                <a:spcPts val="0"/>
              </a:spcBef>
              <a:spcAft>
                <a:spcPts val="0"/>
              </a:spcAft>
            </a:pPr>
            <a:endParaRPr lang="en-US" sz="1800" b="1" dirty="0">
              <a:latin typeface="Arial" panose="020B0604020202020204" pitchFamily="34" charset="0"/>
              <a:ea typeface="Times New Roman" panose="02020603050405020304" pitchFamily="18" charset="0"/>
            </a:endParaRPr>
          </a:p>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An example is Genomic-Adjusted Radiation Dose (GARD).  Scott and colleagues published recently in August 4, 2021, a proposal to integrate genomics into radiation dosing decisions. Hence, GARD-based framework could be the new model for personalizing radiotherapy prescription dose in clinical practice]. Till present, </a:t>
            </a:r>
            <a:r>
              <a:rPr lang="en-US" sz="1800" b="1" dirty="0">
                <a:effectLst/>
                <a:latin typeface="Times New Roman" panose="02020603050405020304" pitchFamily="18" charset="0"/>
                <a:ea typeface="Times New Roman" panose="02020603050405020304" pitchFamily="18" charset="0"/>
              </a:rPr>
              <a:t>radiotherapy   drops behind the vast progress done in targeted agents in systemic cancer therapy.   </a:t>
            </a:r>
          </a:p>
          <a:p>
            <a:pPr marL="0" marR="0" algn="just">
              <a:spcBef>
                <a:spcPts val="0"/>
              </a:spcBef>
              <a:spcAft>
                <a:spcPts val="0"/>
              </a:spcAft>
            </a:pPr>
            <a:endParaRPr lang="en-US" sz="1800" b="1"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In our view, we see that </a:t>
            </a:r>
            <a:r>
              <a:rPr lang="en-US" sz="1800" b="1" u="sng" dirty="0">
                <a:solidFill>
                  <a:srgbClr val="000000"/>
                </a:solidFill>
                <a:effectLst/>
                <a:latin typeface="Arial" panose="020B0604020202020204" pitchFamily="34" charset="0"/>
                <a:ea typeface="Times New Roman" panose="02020603050405020304" pitchFamily="18" charset="0"/>
              </a:rPr>
              <a:t>in spite that the tests could be expensive and that they surely need advanced technology</a:t>
            </a:r>
            <a:r>
              <a:rPr lang="en-US" sz="1800" b="1" dirty="0">
                <a:solidFill>
                  <a:srgbClr val="000000"/>
                </a:solidFill>
                <a:effectLst/>
                <a:latin typeface="Arial" panose="020B0604020202020204" pitchFamily="34" charset="0"/>
                <a:ea typeface="Times New Roman" panose="02020603050405020304" pitchFamily="18" charset="0"/>
              </a:rPr>
              <a:t>, however, </a:t>
            </a:r>
            <a:r>
              <a:rPr lang="en-US" sz="1800" b="1" u="sng" dirty="0">
                <a:solidFill>
                  <a:srgbClr val="000000"/>
                </a:solidFill>
                <a:effectLst/>
                <a:latin typeface="Arial" panose="020B0604020202020204" pitchFamily="34" charset="0"/>
                <a:ea typeface="Times New Roman" panose="02020603050405020304" pitchFamily="18" charset="0"/>
              </a:rPr>
              <a:t>with well-planned inter-institutional and industry cooperation, the tests could be more developed </a:t>
            </a:r>
            <a:r>
              <a:rPr lang="en-US" sz="1800" b="1" dirty="0">
                <a:solidFill>
                  <a:srgbClr val="000000"/>
                </a:solidFill>
                <a:effectLst/>
                <a:latin typeface="Arial" panose="020B0604020202020204" pitchFamily="34" charset="0"/>
                <a:ea typeface="Times New Roman" panose="02020603050405020304" pitchFamily="18" charset="0"/>
              </a:rPr>
              <a:t>and used widely in the west. With more organized and focused North- South cooperation these tests could be also applied in the South. </a:t>
            </a:r>
            <a:r>
              <a:rPr lang="en-US" sz="1800" b="1" dirty="0">
                <a:solidFill>
                  <a:srgbClr val="FF0000"/>
                </a:solidFill>
                <a:effectLst/>
                <a:latin typeface="Arial" panose="020B0604020202020204" pitchFamily="34" charset="0"/>
                <a:ea typeface="Times New Roman" panose="02020603050405020304" pitchFamily="18" charset="0"/>
              </a:rPr>
              <a:t>We pose the question for future scientific studies : As value could be defined as input in relation to output, then could GARD lead to better results of radiotherapy and also to avoid unnecessary radiotherapy, hence , better value cancer care?. </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indent="0">
              <a:buNone/>
            </a:pPr>
            <a:r>
              <a:rPr lang="en-US" dirty="0"/>
              <a:t> </a:t>
            </a:r>
          </a:p>
          <a:p>
            <a:pPr marL="0" marR="0" algn="just">
              <a:spcBef>
                <a:spcPts val="0"/>
              </a:spcBef>
              <a:spcAft>
                <a:spcPts val="0"/>
              </a:spcAft>
            </a:pPr>
            <a:r>
              <a:rPr lang="en-US" sz="1600" dirty="0">
                <a:solidFill>
                  <a:srgbClr val="000000"/>
                </a:solidFill>
                <a:effectLst/>
                <a:latin typeface="Segoe UI" panose="020B0502040204020203" pitchFamily="34" charset="0"/>
                <a:ea typeface="Times New Roman" panose="02020603050405020304" pitchFamily="18" charset="0"/>
              </a:rPr>
              <a:t>Scott JG, </a:t>
            </a:r>
            <a:r>
              <a:rPr lang="en-US" sz="1600" dirty="0" err="1">
                <a:solidFill>
                  <a:srgbClr val="000000"/>
                </a:solidFill>
                <a:effectLst/>
                <a:latin typeface="Segoe UI" panose="020B0502040204020203" pitchFamily="34" charset="0"/>
                <a:ea typeface="Times New Roman" panose="02020603050405020304" pitchFamily="18" charset="0"/>
              </a:rPr>
              <a:t>Sedor</a:t>
            </a:r>
            <a:r>
              <a:rPr lang="en-US" sz="1600" dirty="0">
                <a:solidFill>
                  <a:srgbClr val="000000"/>
                </a:solidFill>
                <a:effectLst/>
                <a:latin typeface="Segoe UI" panose="020B0502040204020203" pitchFamily="34" charset="0"/>
                <a:ea typeface="Times New Roman" panose="02020603050405020304" pitchFamily="18" charset="0"/>
              </a:rPr>
              <a:t> G, Ellsworth P, Scarborough JA, Ahmed KA, Oliver DE, </a:t>
            </a:r>
            <a:r>
              <a:rPr lang="en-US" sz="1600" dirty="0" err="1">
                <a:solidFill>
                  <a:srgbClr val="000000"/>
                </a:solidFill>
                <a:effectLst/>
                <a:latin typeface="Segoe UI" panose="020B0502040204020203" pitchFamily="34" charset="0"/>
                <a:ea typeface="Times New Roman" panose="02020603050405020304" pitchFamily="18" charset="0"/>
              </a:rPr>
              <a:t>Eschrich</a:t>
            </a:r>
            <a:r>
              <a:rPr lang="en-US" sz="1600" dirty="0">
                <a:solidFill>
                  <a:srgbClr val="000000"/>
                </a:solidFill>
                <a:effectLst/>
                <a:latin typeface="Segoe UI" panose="020B0502040204020203" pitchFamily="34" charset="0"/>
                <a:ea typeface="Times New Roman" panose="02020603050405020304" pitchFamily="18" charset="0"/>
              </a:rPr>
              <a:t> SA, </a:t>
            </a:r>
            <a:r>
              <a:rPr lang="en-US" sz="1600" dirty="0" err="1">
                <a:solidFill>
                  <a:srgbClr val="000000"/>
                </a:solidFill>
                <a:effectLst/>
                <a:latin typeface="Segoe UI" panose="020B0502040204020203" pitchFamily="34" charset="0"/>
                <a:ea typeface="Times New Roman" panose="02020603050405020304" pitchFamily="18" charset="0"/>
              </a:rPr>
              <a:t>Kattan</a:t>
            </a:r>
            <a:r>
              <a:rPr lang="en-US" sz="1600" dirty="0">
                <a:solidFill>
                  <a:srgbClr val="000000"/>
                </a:solidFill>
                <a:effectLst/>
                <a:latin typeface="Segoe UI" panose="020B0502040204020203" pitchFamily="34" charset="0"/>
                <a:ea typeface="Times New Roman" panose="02020603050405020304" pitchFamily="18" charset="0"/>
              </a:rPr>
              <a:t> MW, Torres-Roca JF. Pan-cancer prediction of radiotherapy benefit using genomic-adjusted radiation dose (GARD): a cohort-based pooled analysis. </a:t>
            </a:r>
            <a:r>
              <a:rPr lang="en-US" sz="1600" i="1" dirty="0">
                <a:solidFill>
                  <a:srgbClr val="000000"/>
                </a:solidFill>
                <a:effectLst/>
                <a:latin typeface="Segoe UI" panose="020B0502040204020203" pitchFamily="34" charset="0"/>
                <a:ea typeface="Times New Roman" panose="02020603050405020304" pitchFamily="18" charset="0"/>
              </a:rPr>
              <a:t>Lancet Oncol.</a:t>
            </a:r>
            <a:r>
              <a:rPr lang="en-US" sz="1600" dirty="0">
                <a:solidFill>
                  <a:srgbClr val="000000"/>
                </a:solidFill>
                <a:effectLst/>
                <a:latin typeface="Segoe UI" panose="020B0502040204020203" pitchFamily="34" charset="0"/>
                <a:ea typeface="Times New Roman" panose="02020603050405020304" pitchFamily="18" charset="0"/>
              </a:rPr>
              <a:t>. 2021 Aug 4:S1470-2045(21)00347-8. </a:t>
            </a:r>
            <a:r>
              <a:rPr lang="en-US" sz="1600" dirty="0" err="1">
                <a:solidFill>
                  <a:srgbClr val="000000"/>
                </a:solidFill>
                <a:effectLst/>
                <a:latin typeface="Segoe UI" panose="020B0502040204020203" pitchFamily="34" charset="0"/>
                <a:ea typeface="Times New Roman" panose="02020603050405020304" pitchFamily="18" charset="0"/>
              </a:rPr>
              <a:t>doi</a:t>
            </a:r>
            <a:r>
              <a:rPr lang="en-US" sz="1600" dirty="0">
                <a:solidFill>
                  <a:srgbClr val="000000"/>
                </a:solidFill>
                <a:effectLst/>
                <a:latin typeface="Segoe UI" panose="020B0502040204020203" pitchFamily="34" charset="0"/>
                <a:ea typeface="Times New Roman" panose="02020603050405020304" pitchFamily="18" charset="0"/>
              </a:rPr>
              <a:t>: 10.1016/S1470-2045(21)00347-8. </a:t>
            </a:r>
            <a:r>
              <a:rPr lang="en-US" sz="1600" dirty="0" err="1">
                <a:solidFill>
                  <a:srgbClr val="000000"/>
                </a:solidFill>
                <a:effectLst/>
                <a:latin typeface="Segoe UI" panose="020B0502040204020203" pitchFamily="34" charset="0"/>
                <a:ea typeface="Times New Roman" panose="02020603050405020304" pitchFamily="18" charset="0"/>
              </a:rPr>
              <a:t>Epub</a:t>
            </a:r>
            <a:r>
              <a:rPr lang="en-US" sz="1600" dirty="0">
                <a:solidFill>
                  <a:srgbClr val="000000"/>
                </a:solidFill>
                <a:effectLst/>
                <a:latin typeface="Segoe UI" panose="020B0502040204020203" pitchFamily="34" charset="0"/>
                <a:ea typeface="Times New Roman" panose="02020603050405020304" pitchFamily="18" charset="0"/>
              </a:rPr>
              <a:t> ahead of print. PMID: 34363761.</a:t>
            </a:r>
            <a:endParaRPr lang="en-US" sz="16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600" dirty="0">
                <a:effectLst/>
                <a:latin typeface="Arial" panose="020B0604020202020204" pitchFamily="34"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600" dirty="0" err="1">
                <a:solidFill>
                  <a:srgbClr val="000000"/>
                </a:solidFill>
                <a:effectLst/>
                <a:latin typeface="Segoe UI" panose="020B0502040204020203" pitchFamily="34" charset="0"/>
                <a:ea typeface="Times New Roman" panose="02020603050405020304" pitchFamily="18" charset="0"/>
              </a:rPr>
              <a:t>Kaidar</a:t>
            </a:r>
            <a:r>
              <a:rPr lang="en-US" sz="1600" dirty="0">
                <a:solidFill>
                  <a:srgbClr val="000000"/>
                </a:solidFill>
                <a:effectLst/>
                <a:latin typeface="Segoe UI" panose="020B0502040204020203" pitchFamily="34" charset="0"/>
                <a:ea typeface="Times New Roman" panose="02020603050405020304" pitchFamily="18" charset="0"/>
              </a:rPr>
              <a:t>-Person O, </a:t>
            </a:r>
            <a:r>
              <a:rPr lang="en-US" sz="1600" dirty="0" err="1">
                <a:solidFill>
                  <a:srgbClr val="000000"/>
                </a:solidFill>
                <a:effectLst/>
                <a:latin typeface="Segoe UI" panose="020B0502040204020203" pitchFamily="34" charset="0"/>
                <a:ea typeface="Times New Roman" panose="02020603050405020304" pitchFamily="18" charset="0"/>
              </a:rPr>
              <a:t>Poortmans</a:t>
            </a:r>
            <a:r>
              <a:rPr lang="en-US" sz="1600" dirty="0">
                <a:solidFill>
                  <a:srgbClr val="000000"/>
                </a:solidFill>
                <a:effectLst/>
                <a:latin typeface="Segoe UI" panose="020B0502040204020203" pitchFamily="34" charset="0"/>
                <a:ea typeface="Times New Roman" panose="02020603050405020304" pitchFamily="18" charset="0"/>
              </a:rPr>
              <a:t> P, Salgado R. Genomic-adjusted radiation dose to </a:t>
            </a:r>
            <a:r>
              <a:rPr lang="en-US" sz="1600" dirty="0" err="1">
                <a:solidFill>
                  <a:srgbClr val="000000"/>
                </a:solidFill>
                <a:effectLst/>
                <a:latin typeface="Segoe UI" panose="020B0502040204020203" pitchFamily="34" charset="0"/>
                <a:ea typeface="Times New Roman" panose="02020603050405020304" pitchFamily="18" charset="0"/>
              </a:rPr>
              <a:t>personalise</a:t>
            </a:r>
            <a:r>
              <a:rPr lang="en-US" sz="1600" dirty="0">
                <a:solidFill>
                  <a:srgbClr val="000000"/>
                </a:solidFill>
                <a:effectLst/>
                <a:latin typeface="Segoe UI" panose="020B0502040204020203" pitchFamily="34" charset="0"/>
                <a:ea typeface="Times New Roman" panose="02020603050405020304" pitchFamily="18" charset="0"/>
              </a:rPr>
              <a:t> radiotherapy. </a:t>
            </a:r>
            <a:r>
              <a:rPr lang="en-US" sz="1600" i="1" dirty="0">
                <a:solidFill>
                  <a:srgbClr val="000000"/>
                </a:solidFill>
                <a:effectLst/>
                <a:latin typeface="Segoe UI" panose="020B0502040204020203" pitchFamily="34" charset="0"/>
                <a:ea typeface="Times New Roman" panose="02020603050405020304" pitchFamily="18" charset="0"/>
              </a:rPr>
              <a:t>Lancet Oncol</a:t>
            </a:r>
            <a:r>
              <a:rPr lang="en-US" sz="1600" dirty="0">
                <a:solidFill>
                  <a:srgbClr val="000000"/>
                </a:solidFill>
                <a:effectLst/>
                <a:latin typeface="Segoe UI" panose="020B0502040204020203" pitchFamily="34" charset="0"/>
                <a:ea typeface="Times New Roman" panose="02020603050405020304" pitchFamily="18" charset="0"/>
              </a:rPr>
              <a:t>. 2021 Aug 4:S1470-2045(21)00411-3. </a:t>
            </a:r>
            <a:r>
              <a:rPr lang="en-US" sz="1600" dirty="0" err="1">
                <a:solidFill>
                  <a:srgbClr val="000000"/>
                </a:solidFill>
                <a:effectLst/>
                <a:latin typeface="Segoe UI" panose="020B0502040204020203" pitchFamily="34" charset="0"/>
                <a:ea typeface="Times New Roman" panose="02020603050405020304" pitchFamily="18" charset="0"/>
              </a:rPr>
              <a:t>doi</a:t>
            </a:r>
            <a:r>
              <a:rPr lang="en-US" sz="1600" dirty="0">
                <a:solidFill>
                  <a:srgbClr val="000000"/>
                </a:solidFill>
                <a:effectLst/>
                <a:latin typeface="Segoe UI" panose="020B0502040204020203" pitchFamily="34" charset="0"/>
                <a:ea typeface="Times New Roman" panose="02020603050405020304" pitchFamily="18" charset="0"/>
              </a:rPr>
              <a:t>: 10.1016/S1470-2045(21)00411-3. </a:t>
            </a:r>
            <a:r>
              <a:rPr lang="en-US" sz="1600" dirty="0" err="1">
                <a:solidFill>
                  <a:srgbClr val="000000"/>
                </a:solidFill>
                <a:effectLst/>
                <a:latin typeface="Segoe UI" panose="020B0502040204020203" pitchFamily="34" charset="0"/>
                <a:ea typeface="Times New Roman" panose="02020603050405020304" pitchFamily="18" charset="0"/>
              </a:rPr>
              <a:t>Epub</a:t>
            </a:r>
            <a:r>
              <a:rPr lang="en-US" sz="1600" dirty="0">
                <a:solidFill>
                  <a:srgbClr val="000000"/>
                </a:solidFill>
                <a:effectLst/>
                <a:latin typeface="Segoe UI" panose="020B0502040204020203" pitchFamily="34" charset="0"/>
                <a:ea typeface="Times New Roman" panose="02020603050405020304" pitchFamily="18" charset="0"/>
              </a:rPr>
              <a:t> ahead of print. PMID: 34363760. </a:t>
            </a:r>
            <a:endParaRPr lang="en-US" sz="1600" dirty="0">
              <a:effectLst/>
              <a:latin typeface="Times New Roman" panose="02020603050405020304" pitchFamily="18" charset="0"/>
              <a:ea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681056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6B0705-701A-DD9E-5D45-45B88452A44C}"/>
              </a:ext>
            </a:extLst>
          </p:cNvPr>
          <p:cNvSpPr>
            <a:spLocks noGrp="1"/>
          </p:cNvSpPr>
          <p:nvPr>
            <p:ph idx="1"/>
          </p:nvPr>
        </p:nvSpPr>
        <p:spPr>
          <a:xfrm>
            <a:off x="279133" y="259881"/>
            <a:ext cx="11074667" cy="6468177"/>
          </a:xfrm>
        </p:spPr>
        <p:txBody>
          <a:bodyPr>
            <a:normAutofit fontScale="25000" lnSpcReduction="20000"/>
          </a:bodyPr>
          <a:lstStyle/>
          <a:p>
            <a:r>
              <a:rPr lang="en-US" sz="8000" kern="0" dirty="0">
                <a:solidFill>
                  <a:srgbClr val="000000"/>
                </a:solidFill>
                <a:effectLst/>
                <a:latin typeface="Arial" panose="020B0604020202020204" pitchFamily="34" charset="0"/>
                <a:ea typeface="Times New Roman" panose="02020603050405020304" pitchFamily="18" charset="0"/>
              </a:rPr>
              <a:t> </a:t>
            </a:r>
            <a:r>
              <a:rPr lang="en-US" sz="8000" b="1" u="sng" kern="0" dirty="0">
                <a:solidFill>
                  <a:srgbClr val="000000"/>
                </a:solidFill>
                <a:effectLst/>
                <a:latin typeface="Arial" panose="020B0604020202020204" pitchFamily="34" charset="0"/>
                <a:ea typeface="Times New Roman" panose="02020603050405020304" pitchFamily="18" charset="0"/>
              </a:rPr>
              <a:t>Eighth. </a:t>
            </a:r>
            <a:r>
              <a:rPr lang="en-US" sz="8000" b="1" u="sng" kern="0" dirty="0">
                <a:solidFill>
                  <a:srgbClr val="000000"/>
                </a:solidFill>
                <a:latin typeface="Arial" panose="020B0604020202020204" pitchFamily="34" charset="0"/>
                <a:ea typeface="Times New Roman" panose="02020603050405020304" pitchFamily="18" charset="0"/>
              </a:rPr>
              <a:t>R</a:t>
            </a:r>
            <a:r>
              <a:rPr lang="en-US" sz="8000" b="1" u="sng" kern="0" dirty="0">
                <a:solidFill>
                  <a:srgbClr val="000000"/>
                </a:solidFill>
                <a:effectLst/>
                <a:latin typeface="Arial" panose="020B0604020202020204" pitchFamily="34" charset="0"/>
                <a:ea typeface="Times New Roman" panose="02020603050405020304" pitchFamily="18" charset="0"/>
              </a:rPr>
              <a:t>educing the cost of health care entails care redesign</a:t>
            </a:r>
          </a:p>
          <a:p>
            <a:endParaRPr lang="en-US" sz="8000" kern="0" dirty="0">
              <a:solidFill>
                <a:srgbClr val="000000"/>
              </a:solidFill>
              <a:latin typeface="Arial" panose="020B0604020202020204" pitchFamily="34" charset="0"/>
              <a:ea typeface="Times New Roman" panose="02020603050405020304" pitchFamily="18" charset="0"/>
            </a:endParaRPr>
          </a:p>
          <a:p>
            <a:pPr marL="0" fontAlgn="t">
              <a:lnSpc>
                <a:spcPct val="170000"/>
              </a:lnSpc>
              <a:spcBef>
                <a:spcPts val="0"/>
              </a:spcBef>
            </a:pPr>
            <a:r>
              <a:rPr lang="en-US" sz="9600" b="1" kern="0" dirty="0">
                <a:solidFill>
                  <a:srgbClr val="000000"/>
                </a:solidFill>
                <a:latin typeface="Arial" panose="020B0604020202020204" pitchFamily="34" charset="0"/>
                <a:ea typeface="Times New Roman" panose="02020603050405020304" pitchFamily="18" charset="0"/>
              </a:rPr>
              <a:t>A</a:t>
            </a:r>
            <a:r>
              <a:rPr lang="en-US" sz="9600" b="1" kern="0" dirty="0">
                <a:solidFill>
                  <a:srgbClr val="000000"/>
                </a:solidFill>
                <a:effectLst/>
                <a:latin typeface="Arial" panose="020B0604020202020204" pitchFamily="34" charset="0"/>
                <a:ea typeface="Times New Roman" panose="02020603050405020304" pitchFamily="18" charset="0"/>
              </a:rPr>
              <a:t> published article in August 2021, denotes that reducing the cost of health care entails care redesign. New England Journal of Medicine (</a:t>
            </a:r>
            <a:r>
              <a:rPr lang="en-US" sz="9600" b="1" kern="0" dirty="0">
                <a:effectLst/>
                <a:latin typeface="Arial" panose="020B0604020202020204" pitchFamily="34" charset="0"/>
                <a:ea typeface="Times New Roman" panose="02020603050405020304" pitchFamily="18" charset="0"/>
              </a:rPr>
              <a:t>NEJM) Catalyst Insights Council members discuss initiatives for decreasing health care costs, such as health care transitions and home-based care models. </a:t>
            </a:r>
          </a:p>
          <a:p>
            <a:pPr marL="0" fontAlgn="t">
              <a:lnSpc>
                <a:spcPct val="170000"/>
              </a:lnSpc>
              <a:spcBef>
                <a:spcPts val="0"/>
              </a:spcBef>
            </a:pPr>
            <a:endParaRPr lang="en-US" sz="8000" kern="0" dirty="0">
              <a:latin typeface="Arial" panose="020B0604020202020204" pitchFamily="34" charset="0"/>
              <a:ea typeface="Times New Roman" panose="02020603050405020304" pitchFamily="18" charset="0"/>
            </a:endParaRPr>
          </a:p>
          <a:p>
            <a:pPr marL="0" indent="0" fontAlgn="t">
              <a:lnSpc>
                <a:spcPct val="170000"/>
              </a:lnSpc>
              <a:spcBef>
                <a:spcPts val="0"/>
              </a:spcBef>
              <a:buNone/>
            </a:pPr>
            <a:r>
              <a:rPr lang="en-US" sz="8000" kern="0" dirty="0">
                <a:effectLst/>
                <a:latin typeface="Arial" panose="020B0604020202020204" pitchFamily="34" charset="0"/>
                <a:ea typeface="Times New Roman" panose="02020603050405020304" pitchFamily="18" charset="0"/>
              </a:rPr>
              <a:t> </a:t>
            </a:r>
            <a:r>
              <a:rPr lang="en-US" sz="8000" spc="10" dirty="0">
                <a:solidFill>
                  <a:srgbClr val="000000"/>
                </a:solidFill>
                <a:effectLst/>
                <a:latin typeface="Trebuchet MS" panose="020B0603020202020204" pitchFamily="34" charset="0"/>
                <a:ea typeface="Times New Roman" panose="02020603050405020304" pitchFamily="18" charset="0"/>
              </a:rPr>
              <a:t>Bees J. </a:t>
            </a:r>
            <a:r>
              <a:rPr lang="en-US" sz="8000" dirty="0">
                <a:solidFill>
                  <a:srgbClr val="000000"/>
                </a:solidFill>
                <a:effectLst/>
                <a:latin typeface="Georgia" panose="02040502050405020303" pitchFamily="18" charset="0"/>
                <a:ea typeface="Times New Roman" panose="02020603050405020304" pitchFamily="18" charset="0"/>
              </a:rPr>
              <a:t>Reducing the Cost of Care Requires Care Redesign.  </a:t>
            </a:r>
            <a:r>
              <a:rPr lang="en-US" sz="8000" spc="10" dirty="0">
                <a:solidFill>
                  <a:srgbClr val="000000"/>
                </a:solidFill>
                <a:effectLst/>
                <a:latin typeface="Trebuchet MS" panose="020B0603020202020204" pitchFamily="34" charset="0"/>
                <a:ea typeface="Times New Roman" panose="02020603050405020304" pitchFamily="18" charset="0"/>
              </a:rPr>
              <a:t>NEJM Catalyst Innovations in Care Delivery 2021; 08  </a:t>
            </a:r>
            <a:r>
              <a:rPr lang="en-US" sz="8000" u="sng" spc="10" dirty="0">
                <a:solidFill>
                  <a:srgbClr val="000000"/>
                </a:solidFill>
                <a:effectLst/>
                <a:latin typeface="Trebuchet MS" panose="020B0603020202020204" pitchFamily="34" charset="0"/>
                <a:ea typeface="Times New Roman" panose="02020603050405020304" pitchFamily="18" charset="0"/>
                <a:hlinkClick r:id="rId2"/>
              </a:rPr>
              <a:t>Vol. 2 No. 8 | August 2021</a:t>
            </a:r>
            <a:r>
              <a:rPr lang="en-US" sz="8000" spc="10" dirty="0">
                <a:solidFill>
                  <a:srgbClr val="000000"/>
                </a:solidFill>
                <a:effectLst/>
                <a:latin typeface="Trebuchet MS" panose="020B0603020202020204" pitchFamily="34" charset="0"/>
                <a:ea typeface="Times New Roman" panose="02020603050405020304" pitchFamily="18" charset="0"/>
              </a:rPr>
              <a:t> </a:t>
            </a:r>
            <a:r>
              <a:rPr lang="en-US" sz="8000" spc="10" dirty="0" err="1">
                <a:solidFill>
                  <a:srgbClr val="000000"/>
                </a:solidFill>
                <a:effectLst/>
                <a:latin typeface="Trebuchet MS" panose="020B0603020202020204" pitchFamily="34" charset="0"/>
                <a:ea typeface="Times New Roman" panose="02020603050405020304" pitchFamily="18" charset="0"/>
              </a:rPr>
              <a:t>DOI:</a:t>
            </a:r>
            <a:r>
              <a:rPr lang="en-US" sz="8000" u="sng" spc="10" dirty="0" err="1">
                <a:solidFill>
                  <a:srgbClr val="000000"/>
                </a:solidFill>
                <a:effectLst/>
                <a:latin typeface="Trebuchet MS" panose="020B0603020202020204" pitchFamily="34" charset="0"/>
                <a:ea typeface="Times New Roman" panose="02020603050405020304" pitchFamily="18" charset="0"/>
                <a:hlinkClick r:id="rId3"/>
              </a:rPr>
              <a:t>https</a:t>
            </a:r>
            <a:r>
              <a:rPr lang="en-US" sz="8000" u="sng" spc="10" dirty="0">
                <a:solidFill>
                  <a:srgbClr val="000000"/>
                </a:solidFill>
                <a:effectLst/>
                <a:latin typeface="Trebuchet MS" panose="020B0603020202020204" pitchFamily="34" charset="0"/>
                <a:ea typeface="Times New Roman" panose="02020603050405020304" pitchFamily="18" charset="0"/>
                <a:hlinkClick r:id="rId3"/>
              </a:rPr>
              <a:t>://doi.org/10.1056/CAT.21.0255</a:t>
            </a:r>
            <a:endParaRPr lang="en-US" sz="8000" dirty="0">
              <a:effectLst/>
              <a:latin typeface="Times New Roman" panose="02020603050405020304" pitchFamily="18" charset="0"/>
              <a:ea typeface="Times New Roman" panose="02020603050405020304" pitchFamily="18" charset="0"/>
            </a:endParaRPr>
          </a:p>
          <a:p>
            <a:pPr marL="0" fontAlgn="t">
              <a:lnSpc>
                <a:spcPct val="170000"/>
              </a:lnSpc>
              <a:spcBef>
                <a:spcPts val="0"/>
              </a:spcBef>
            </a:pPr>
            <a:endParaRPr lang="en-US" sz="8000" dirty="0"/>
          </a:p>
          <a:p>
            <a:pPr marL="0" marR="0" indent="0" fontAlgn="t">
              <a:lnSpc>
                <a:spcPct val="170000"/>
              </a:lnSpc>
              <a:spcBef>
                <a:spcPts val="0"/>
              </a:spcBef>
              <a:spcAft>
                <a:spcPts val="0"/>
              </a:spcAft>
              <a:buNone/>
            </a:pPr>
            <a:r>
              <a:rPr lang="en-US" sz="8000" spc="10" dirty="0">
                <a:solidFill>
                  <a:srgbClr val="000000"/>
                </a:solidFill>
                <a:effectLst/>
                <a:latin typeface="Trebuchet MS" panose="020B0603020202020204" pitchFamily="34" charset="0"/>
                <a:ea typeface="Times New Roman" panose="02020603050405020304" pitchFamily="18" charset="0"/>
              </a:rPr>
              <a:t>  </a:t>
            </a:r>
          </a:p>
          <a:p>
            <a:pPr marL="0" marR="0" fontAlgn="t">
              <a:lnSpc>
                <a:spcPct val="170000"/>
              </a:lnSpc>
              <a:spcBef>
                <a:spcPts val="0"/>
              </a:spcBef>
              <a:spcAft>
                <a:spcPts val="0"/>
              </a:spcAft>
            </a:pPr>
            <a:endParaRPr lang="en-US" sz="8000" spc="10" dirty="0">
              <a:solidFill>
                <a:srgbClr val="000000"/>
              </a:solidFill>
              <a:latin typeface="Trebuchet MS" panose="020B0603020202020204" pitchFamily="34" charset="0"/>
              <a:ea typeface="Times New Roman" panose="02020603050405020304" pitchFamily="18" charset="0"/>
            </a:endParaRPr>
          </a:p>
          <a:p>
            <a:pPr marL="0" marR="0" fontAlgn="t">
              <a:lnSpc>
                <a:spcPts val="1800"/>
              </a:lnSpc>
              <a:spcBef>
                <a:spcPts val="0"/>
              </a:spcBef>
              <a:spcAft>
                <a:spcPts val="0"/>
              </a:spcAft>
            </a:pPr>
            <a:endParaRPr lang="en-US" sz="1800" spc="10" dirty="0">
              <a:solidFill>
                <a:srgbClr val="000000"/>
              </a:solidFill>
              <a:latin typeface="Trebuchet MS" panose="020B0603020202020204" pitchFamily="34" charset="0"/>
              <a:ea typeface="Times New Roman" panose="02020603050405020304" pitchFamily="18" charset="0"/>
            </a:endParaRPr>
          </a:p>
          <a:p>
            <a:pPr marL="0" marR="0" fontAlgn="t">
              <a:lnSpc>
                <a:spcPts val="1800"/>
              </a:lnSpc>
              <a:spcBef>
                <a:spcPts val="0"/>
              </a:spcBef>
              <a:spcAft>
                <a:spcPts val="0"/>
              </a:spcAft>
            </a:pPr>
            <a:endParaRPr lang="en-US" sz="1800" spc="10" dirty="0">
              <a:solidFill>
                <a:srgbClr val="000000"/>
              </a:solidFill>
              <a:effectLst/>
              <a:latin typeface="Trebuchet MS" panose="020B0603020202020204" pitchFamily="34" charset="0"/>
              <a:ea typeface="Times New Roman" panose="02020603050405020304" pitchFamily="18" charset="0"/>
            </a:endParaRPr>
          </a:p>
          <a:p>
            <a:pPr marL="0" marR="0" fontAlgn="t">
              <a:lnSpc>
                <a:spcPts val="1800"/>
              </a:lnSpc>
              <a:spcBef>
                <a:spcPts val="0"/>
              </a:spcBef>
              <a:spcAft>
                <a:spcPts val="0"/>
              </a:spcAft>
            </a:pPr>
            <a:endParaRPr lang="en-US" sz="1800" spc="10" dirty="0">
              <a:solidFill>
                <a:srgbClr val="000000"/>
              </a:solidFill>
              <a:latin typeface="Trebuchet MS" panose="020B0603020202020204" pitchFamily="34" charset="0"/>
              <a:ea typeface="Times New Roman" panose="02020603050405020304" pitchFamily="18" charset="0"/>
            </a:endParaRPr>
          </a:p>
          <a:p>
            <a:pPr marL="0" marR="0" fontAlgn="t">
              <a:lnSpc>
                <a:spcPts val="1800"/>
              </a:lnSpc>
              <a:spcBef>
                <a:spcPts val="0"/>
              </a:spcBef>
              <a:spcAft>
                <a:spcPts val="0"/>
              </a:spcAft>
            </a:pPr>
            <a:endParaRPr lang="en-US" sz="1800" spc="10" dirty="0">
              <a:solidFill>
                <a:srgbClr val="000000"/>
              </a:solidFill>
              <a:effectLst/>
              <a:latin typeface="Trebuchet MS" panose="020B0603020202020204" pitchFamily="34" charset="0"/>
              <a:ea typeface="Times New Roman" panose="02020603050405020304" pitchFamily="18" charset="0"/>
            </a:endParaRPr>
          </a:p>
          <a:p>
            <a:pPr marL="0" marR="0" fontAlgn="t">
              <a:lnSpc>
                <a:spcPts val="1800"/>
              </a:lnSpc>
              <a:spcBef>
                <a:spcPts val="0"/>
              </a:spcBef>
              <a:spcAft>
                <a:spcPts val="0"/>
              </a:spcAft>
            </a:pPr>
            <a:endParaRPr lang="en-US" sz="1800" spc="10" dirty="0">
              <a:solidFill>
                <a:srgbClr val="000000"/>
              </a:solidFill>
              <a:latin typeface="Trebuchet MS" panose="020B0603020202020204" pitchFamily="34" charset="0"/>
              <a:ea typeface="Times New Roman" panose="02020603050405020304" pitchFamily="18" charset="0"/>
            </a:endParaRPr>
          </a:p>
          <a:p>
            <a:pPr marL="0" indent="0">
              <a:buNone/>
            </a:pPr>
            <a:r>
              <a:rPr lang="en-US" sz="1800" kern="0" dirty="0">
                <a:effectLst/>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1542074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39FE46-7B54-4A44-C4BD-808F59BF5EF8}"/>
              </a:ext>
            </a:extLst>
          </p:cNvPr>
          <p:cNvSpPr>
            <a:spLocks noGrp="1"/>
          </p:cNvSpPr>
          <p:nvPr>
            <p:ph idx="1"/>
          </p:nvPr>
        </p:nvSpPr>
        <p:spPr>
          <a:xfrm>
            <a:off x="231006" y="125128"/>
            <a:ext cx="11733196" cy="6660683"/>
          </a:xfrm>
        </p:spPr>
        <p:txBody>
          <a:bodyPr>
            <a:normAutofit lnSpcReduction="10000"/>
          </a:bodyPr>
          <a:lstStyle/>
          <a:p>
            <a:pPr marL="0" marR="0" algn="just">
              <a:spcBef>
                <a:spcPts val="0"/>
              </a:spcBef>
              <a:spcAft>
                <a:spcPts val="0"/>
              </a:spcAft>
            </a:pPr>
            <a:r>
              <a:rPr lang="en-US" sz="1800" b="1" dirty="0">
                <a:effectLst/>
                <a:latin typeface="Arial" panose="020B0604020202020204" pitchFamily="34" charset="0"/>
                <a:ea typeface="Times New Roman" panose="02020603050405020304" pitchFamily="18" charset="0"/>
              </a:rPr>
              <a:t>A survey of the NEJM Catalyst Insights Council shows a desire for greater price transparency, but slow progress on understanding the costs of care. Care redesign offers opportunity, but fee-for-service payment remains a problem .  </a:t>
            </a:r>
          </a:p>
          <a:p>
            <a:pPr marL="0" marR="0" indent="0" algn="just">
              <a:spcBef>
                <a:spcPts val="0"/>
              </a:spcBef>
              <a:spcAft>
                <a:spcPts val="0"/>
              </a:spcAft>
              <a:buNone/>
            </a:pPr>
            <a:endParaRPr lang="en-US" sz="1800" b="1" dirty="0">
              <a:solidFill>
                <a:srgbClr val="000000"/>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FF0000"/>
                </a:solidFill>
                <a:effectLst/>
                <a:latin typeface="Arial" panose="020B0604020202020204" pitchFamily="34" charset="0"/>
                <a:ea typeface="Times New Roman" panose="02020603050405020304" pitchFamily="18" charset="0"/>
              </a:rPr>
              <a:t>The top activities with greatest potential for containing the total cost of care to health care delivery organizations are:    </a:t>
            </a:r>
          </a:p>
          <a:p>
            <a:pPr marL="0" marR="0" indent="0" algn="just">
              <a:spcBef>
                <a:spcPts val="0"/>
              </a:spcBef>
              <a:spcAft>
                <a:spcPts val="0"/>
              </a:spcAft>
              <a:buNone/>
            </a:pPr>
            <a:endParaRPr lang="en-US" sz="1800" b="1" dirty="0">
              <a:solidFill>
                <a:srgbClr val="FF0000"/>
              </a:solidFill>
              <a:effectLst/>
              <a:latin typeface="Arial" panose="020B0604020202020204" pitchFamily="34" charset="0"/>
              <a:ea typeface="Times New Roman" panose="02020603050405020304" pitchFamily="18" charset="0"/>
            </a:endParaRPr>
          </a:p>
          <a:p>
            <a:pPr marL="342900" marR="0" indent="-342900" algn="just">
              <a:spcBef>
                <a:spcPts val="0"/>
              </a:spcBef>
              <a:spcAft>
                <a:spcPts val="0"/>
              </a:spcAft>
              <a:buAutoNum type="arabicPeriod"/>
            </a:pPr>
            <a:r>
              <a:rPr lang="en-US" sz="1800" b="1" dirty="0">
                <a:solidFill>
                  <a:srgbClr val="FF0000"/>
                </a:solidFill>
                <a:effectLst/>
                <a:latin typeface="Arial" panose="020B0604020202020204" pitchFamily="34" charset="0"/>
                <a:ea typeface="Times New Roman" panose="02020603050405020304" pitchFamily="18" charset="0"/>
              </a:rPr>
              <a:t>Care redesign (61%),  </a:t>
            </a:r>
          </a:p>
          <a:p>
            <a:pPr marL="0" marR="0" indent="0" algn="just">
              <a:spcBef>
                <a:spcPts val="0"/>
              </a:spcBef>
              <a:spcAft>
                <a:spcPts val="0"/>
              </a:spcAft>
              <a:buNone/>
            </a:pPr>
            <a:endParaRPr lang="en-US" sz="1800" b="1" dirty="0">
              <a:solidFill>
                <a:srgbClr val="000000"/>
              </a:solidFill>
              <a:effectLst/>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2. Studies of data that show cost of care to health care delivery organization   (41%),  </a:t>
            </a:r>
          </a:p>
          <a:p>
            <a:pPr marL="0" marR="0" indent="0" algn="just">
              <a:spcBef>
                <a:spcPts val="0"/>
              </a:spcBef>
              <a:spcAft>
                <a:spcPts val="0"/>
              </a:spcAft>
              <a:buNone/>
            </a:pPr>
            <a:endParaRPr lang="en-US" sz="1800" b="1" dirty="0">
              <a:solidFill>
                <a:srgbClr val="000000"/>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3. Shifting to ambulatory/ outpatient settings (40%),  </a:t>
            </a:r>
          </a:p>
          <a:p>
            <a:pPr marL="0" marR="0" indent="0" algn="just">
              <a:spcBef>
                <a:spcPts val="0"/>
              </a:spcBef>
              <a:spcAft>
                <a:spcPts val="0"/>
              </a:spcAft>
              <a:buNone/>
            </a:pPr>
            <a:r>
              <a:rPr lang="en-US" sz="1800" b="1" dirty="0">
                <a:solidFill>
                  <a:srgbClr val="000000"/>
                </a:solidFill>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4. Studies and data to show coat of care to patients (35%),  </a:t>
            </a:r>
          </a:p>
          <a:p>
            <a:pPr marL="0" marR="0" indent="0" algn="just">
              <a:spcBef>
                <a:spcPts val="0"/>
              </a:spcBef>
              <a:spcAft>
                <a:spcPts val="0"/>
              </a:spcAft>
              <a:buNone/>
            </a:pPr>
            <a:endParaRPr lang="en-US" sz="1800" b="1" dirty="0">
              <a:solidFill>
                <a:srgbClr val="000000"/>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5.  More efficient use of clinical work (29%),   </a:t>
            </a:r>
          </a:p>
          <a:p>
            <a:pPr marL="0" marR="0" indent="0" algn="just">
              <a:spcBef>
                <a:spcPts val="0"/>
              </a:spcBef>
              <a:spcAft>
                <a:spcPts val="0"/>
              </a:spcAft>
              <a:buNone/>
            </a:pPr>
            <a:endParaRPr lang="en-US" sz="1800" b="1" dirty="0">
              <a:solidFill>
                <a:srgbClr val="000000"/>
              </a:solidFill>
              <a:effectLst/>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 6. Digital technology like artificial intelligence and data analytics (22%),  </a:t>
            </a:r>
          </a:p>
          <a:p>
            <a:pPr marL="0" marR="0" indent="0" algn="just">
              <a:spcBef>
                <a:spcPts val="0"/>
              </a:spcBef>
              <a:spcAft>
                <a:spcPts val="0"/>
              </a:spcAft>
              <a:buNone/>
            </a:pPr>
            <a:r>
              <a:rPr lang="en-US" sz="1800" b="1" dirty="0">
                <a:solidFill>
                  <a:srgbClr val="000000"/>
                </a:solidFill>
                <a:latin typeface="Arial" panose="020B0604020202020204" pitchFamily="34" charset="0"/>
                <a:ea typeface="Times New Roman" panose="02020603050405020304" pitchFamily="18" charset="0"/>
              </a:rPr>
              <a:t> </a:t>
            </a: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7. Novel payer contracts (19%),   </a:t>
            </a:r>
          </a:p>
          <a:p>
            <a:pPr marL="0" marR="0" indent="0" algn="just">
              <a:spcBef>
                <a:spcPts val="0"/>
              </a:spcBef>
              <a:spcAft>
                <a:spcPts val="0"/>
              </a:spcAft>
              <a:buNone/>
            </a:pPr>
            <a:endParaRPr lang="en-US" sz="1800" b="1" dirty="0">
              <a:solidFill>
                <a:srgbClr val="000000"/>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r>
              <a:rPr lang="en-US" sz="1800" b="1" dirty="0">
                <a:solidFill>
                  <a:srgbClr val="000000"/>
                </a:solidFill>
                <a:effectLst/>
                <a:latin typeface="Arial" panose="020B0604020202020204" pitchFamily="34" charset="0"/>
                <a:ea typeface="Times New Roman" panose="02020603050405020304" pitchFamily="18" charset="0"/>
              </a:rPr>
              <a:t>8. Clinical documentation improvement initiatives (14%) </a:t>
            </a:r>
          </a:p>
          <a:p>
            <a:pPr marL="0" marR="0" indent="0" algn="just">
              <a:spcBef>
                <a:spcPts val="0"/>
              </a:spcBef>
              <a:spcAft>
                <a:spcPts val="0"/>
              </a:spcAft>
              <a:buNone/>
            </a:pPr>
            <a:endParaRPr lang="en-US" sz="1800" dirty="0">
              <a:solidFill>
                <a:srgbClr val="000000"/>
              </a:solidFill>
              <a:latin typeface="Arial" panose="020B0604020202020204" pitchFamily="34" charset="0"/>
              <a:ea typeface="Times New Roman" panose="02020603050405020304" pitchFamily="18" charset="0"/>
            </a:endParaRPr>
          </a:p>
          <a:p>
            <a:pPr marL="0" marR="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fontAlgn="t">
              <a:lnSpc>
                <a:spcPts val="1800"/>
              </a:lnSpc>
              <a:spcBef>
                <a:spcPts val="0"/>
              </a:spcBef>
              <a:spcAft>
                <a:spcPts val="0"/>
              </a:spcAft>
            </a:pPr>
            <a:r>
              <a:rPr lang="en-US" sz="1800" spc="10" dirty="0">
                <a:solidFill>
                  <a:srgbClr val="000000"/>
                </a:solidFill>
                <a:effectLst/>
                <a:latin typeface="Trebuchet MS" panose="020B0603020202020204" pitchFamily="34" charset="0"/>
                <a:ea typeface="Times New Roman" panose="02020603050405020304" pitchFamily="18" charset="0"/>
              </a:rPr>
              <a:t>Bees J. </a:t>
            </a:r>
            <a:r>
              <a:rPr lang="en-US" sz="1800" dirty="0">
                <a:solidFill>
                  <a:srgbClr val="000000"/>
                </a:solidFill>
                <a:effectLst/>
                <a:latin typeface="Georgia" panose="02040502050405020303" pitchFamily="18" charset="0"/>
                <a:ea typeface="Times New Roman" panose="02020603050405020304" pitchFamily="18" charset="0"/>
              </a:rPr>
              <a:t>Reducing the Cost of Care Requires Care Redesign.  </a:t>
            </a:r>
            <a:r>
              <a:rPr lang="en-US" sz="1800" spc="10" dirty="0">
                <a:solidFill>
                  <a:srgbClr val="000000"/>
                </a:solidFill>
                <a:effectLst/>
                <a:latin typeface="Trebuchet MS" panose="020B0603020202020204" pitchFamily="34" charset="0"/>
                <a:ea typeface="Times New Roman" panose="02020603050405020304" pitchFamily="18" charset="0"/>
              </a:rPr>
              <a:t>NEJM Catalyst Innovations in Care Delivery 2021; 08  </a:t>
            </a:r>
            <a:r>
              <a:rPr lang="en-US" sz="1800" u="sng" spc="10" dirty="0">
                <a:solidFill>
                  <a:srgbClr val="000000"/>
                </a:solidFill>
                <a:effectLst/>
                <a:latin typeface="Trebuchet MS" panose="020B0603020202020204" pitchFamily="34" charset="0"/>
                <a:ea typeface="Times New Roman" panose="02020603050405020304" pitchFamily="18" charset="0"/>
                <a:hlinkClick r:id="rId2"/>
              </a:rPr>
              <a:t>Vol. 2 No. 8 | August 2021</a:t>
            </a:r>
            <a:r>
              <a:rPr lang="en-US" sz="1800" spc="10" dirty="0">
                <a:solidFill>
                  <a:srgbClr val="000000"/>
                </a:solidFill>
                <a:effectLst/>
                <a:latin typeface="Trebuchet MS" panose="020B0603020202020204" pitchFamily="34" charset="0"/>
                <a:ea typeface="Times New Roman" panose="02020603050405020304" pitchFamily="18" charset="0"/>
              </a:rPr>
              <a:t> </a:t>
            </a:r>
            <a:r>
              <a:rPr lang="en-US" sz="1800" spc="10" dirty="0" err="1">
                <a:solidFill>
                  <a:srgbClr val="000000"/>
                </a:solidFill>
                <a:effectLst/>
                <a:latin typeface="Trebuchet MS" panose="020B0603020202020204" pitchFamily="34" charset="0"/>
                <a:ea typeface="Times New Roman" panose="02020603050405020304" pitchFamily="18" charset="0"/>
              </a:rPr>
              <a:t>DOI:</a:t>
            </a:r>
            <a:r>
              <a:rPr lang="en-US" sz="1800" u="sng" spc="10" dirty="0" err="1">
                <a:solidFill>
                  <a:srgbClr val="000000"/>
                </a:solidFill>
                <a:effectLst/>
                <a:latin typeface="Trebuchet MS" panose="020B0603020202020204" pitchFamily="34" charset="0"/>
                <a:ea typeface="Times New Roman" panose="02020603050405020304" pitchFamily="18" charset="0"/>
                <a:hlinkClick r:id="rId3"/>
              </a:rPr>
              <a:t>https</a:t>
            </a:r>
            <a:r>
              <a:rPr lang="en-US" sz="1800" u="sng" spc="10" dirty="0">
                <a:solidFill>
                  <a:srgbClr val="000000"/>
                </a:solidFill>
                <a:effectLst/>
                <a:latin typeface="Trebuchet MS" panose="020B0603020202020204" pitchFamily="34" charset="0"/>
                <a:ea typeface="Times New Roman" panose="02020603050405020304" pitchFamily="18" charset="0"/>
                <a:hlinkClick r:id="rId3"/>
              </a:rPr>
              <a:t>://doi.org/10.1056/CAT.21.0255</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1800" dirty="0">
                <a:effectLst/>
                <a:latin typeface="Segoe UI" panose="020B0502040204020203"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spc="40" dirty="0">
                <a:solidFill>
                  <a:srgbClr val="000000"/>
                </a:solidFill>
                <a:effectLst/>
                <a:latin typeface="Trebuchet MS" panose="020B0603020202020204" pitchFamily="34" charset="0"/>
                <a:ea typeface="Times New Roman" panose="02020603050405020304" pitchFamily="18" charset="0"/>
                <a:cs typeface="Helvetica" panose="020B0604020202020204" pitchFamily="34" charset="0"/>
              </a:rPr>
              <a:t>35.Gupta R</a:t>
            </a:r>
            <a:r>
              <a:rPr lang="en-US" sz="1800" spc="10" dirty="0">
                <a:solidFill>
                  <a:srgbClr val="000000"/>
                </a:solidFill>
                <a:effectLst/>
                <a:latin typeface="Trebuchet MS" panose="020B0603020202020204" pitchFamily="34" charset="0"/>
                <a:ea typeface="Times New Roman" panose="02020603050405020304" pitchFamily="18" charset="0"/>
              </a:rPr>
              <a:t>. (2021).</a:t>
            </a:r>
            <a:r>
              <a:rPr lang="en-US" sz="1800" spc="40" dirty="0">
                <a:solidFill>
                  <a:srgbClr val="000000"/>
                </a:solidFill>
                <a:effectLst/>
                <a:latin typeface="Georgia" panose="02040502050405020303" pitchFamily="18" charset="0"/>
                <a:ea typeface="Times New Roman" panose="02020603050405020304" pitchFamily="18" charset="0"/>
                <a:cs typeface="Helvetica" panose="020B0604020202020204" pitchFamily="34" charset="0"/>
              </a:rPr>
              <a:t> </a:t>
            </a:r>
            <a:r>
              <a:rPr lang="en-US" sz="1800" u="sng" spc="40" dirty="0">
                <a:solidFill>
                  <a:srgbClr val="000000"/>
                </a:solidFill>
                <a:effectLst/>
                <a:latin typeface="Georgia" panose="02040502050405020303" pitchFamily="18" charset="0"/>
                <a:ea typeface="Times New Roman" panose="02020603050405020304" pitchFamily="18" charset="0"/>
                <a:cs typeface="Helvetica" panose="020B0604020202020204" pitchFamily="34" charset="0"/>
                <a:hlinkClick r:id="rId4"/>
              </a:rPr>
              <a:t>Clinicians Want to Know the Costs of Care</a:t>
            </a:r>
            <a:r>
              <a:rPr lang="en-US" sz="1800" spc="40" dirty="0">
                <a:solidFill>
                  <a:srgbClr val="000000"/>
                </a:solidFill>
                <a:effectLst/>
                <a:latin typeface="Georgia" panose="02040502050405020303" pitchFamily="18" charset="0"/>
                <a:ea typeface="Times New Roman" panose="02020603050405020304" pitchFamily="18" charset="0"/>
                <a:cs typeface="Helvetica" panose="020B0604020202020204" pitchFamily="34" charset="0"/>
              </a:rPr>
              <a:t>. </a:t>
            </a:r>
            <a:r>
              <a:rPr lang="en-US" sz="1800" spc="10" dirty="0">
                <a:solidFill>
                  <a:srgbClr val="000000"/>
                </a:solidFill>
                <a:effectLst/>
                <a:latin typeface="Trebuchet MS" panose="020B0603020202020204" pitchFamily="34" charset="0"/>
                <a:ea typeface="Times New Roman" panose="02020603050405020304" pitchFamily="18" charset="0"/>
              </a:rPr>
              <a:t>NEJM Catalyst Innovations in Care Delivery 2021; 08  </a:t>
            </a:r>
            <a:r>
              <a:rPr lang="en-US" sz="1800" u="sng" spc="10" dirty="0">
                <a:solidFill>
                  <a:srgbClr val="000000"/>
                </a:solidFill>
                <a:effectLst/>
                <a:latin typeface="Trebuchet MS" panose="020B0603020202020204" pitchFamily="34" charset="0"/>
                <a:ea typeface="Times New Roman" panose="02020603050405020304" pitchFamily="18" charset="0"/>
                <a:hlinkClick r:id="rId2"/>
              </a:rPr>
              <a:t>Vol. 2 No. 8 | August 2021</a:t>
            </a:r>
            <a:r>
              <a:rPr lang="en-US" sz="1800" spc="10" dirty="0">
                <a:solidFill>
                  <a:srgbClr val="000000"/>
                </a:solidFill>
                <a:effectLst/>
                <a:latin typeface="Trebuchet MS" panose="020B0603020202020204" pitchFamily="34" charset="0"/>
                <a:ea typeface="Times New Roman" panose="02020603050405020304" pitchFamily="18" charset="0"/>
              </a:rPr>
              <a:t> </a:t>
            </a:r>
            <a:r>
              <a:rPr lang="en-US" sz="1800" spc="10" dirty="0" err="1">
                <a:solidFill>
                  <a:srgbClr val="000000"/>
                </a:solidFill>
                <a:effectLst/>
                <a:latin typeface="Trebuchet MS" panose="020B0603020202020204" pitchFamily="34" charset="0"/>
                <a:ea typeface="Times New Roman" panose="02020603050405020304" pitchFamily="18" charset="0"/>
              </a:rPr>
              <a:t>DOI:</a:t>
            </a:r>
            <a:r>
              <a:rPr lang="en-US" sz="1800" u="sng" spc="10" dirty="0" err="1">
                <a:solidFill>
                  <a:srgbClr val="000000"/>
                </a:solidFill>
                <a:effectLst/>
                <a:latin typeface="Trebuchet MS" panose="020B0603020202020204" pitchFamily="34" charset="0"/>
                <a:ea typeface="Times New Roman" panose="02020603050405020304" pitchFamily="18" charset="0"/>
                <a:hlinkClick r:id="rId5"/>
              </a:rPr>
              <a:t>https</a:t>
            </a:r>
            <a:r>
              <a:rPr lang="en-US" sz="1800" u="sng" spc="10" dirty="0">
                <a:solidFill>
                  <a:srgbClr val="000000"/>
                </a:solidFill>
                <a:effectLst/>
                <a:latin typeface="Trebuchet MS" panose="020B0603020202020204" pitchFamily="34" charset="0"/>
                <a:ea typeface="Times New Roman" panose="02020603050405020304" pitchFamily="18" charset="0"/>
                <a:hlinkClick r:id="rId5"/>
              </a:rPr>
              <a:t>://doi.org/10.1056/CAT.21.0246</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613626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516A2-1528-ADA1-E4F8-893645848F6F}"/>
              </a:ext>
            </a:extLst>
          </p:cNvPr>
          <p:cNvSpPr>
            <a:spLocks noGrp="1"/>
          </p:cNvSpPr>
          <p:nvPr>
            <p:ph idx="1"/>
          </p:nvPr>
        </p:nvSpPr>
        <p:spPr>
          <a:xfrm>
            <a:off x="1" y="125128"/>
            <a:ext cx="12041204" cy="6732872"/>
          </a:xfrm>
        </p:spPr>
        <p:txBody>
          <a:bodyPr>
            <a:normAutofit fontScale="25000" lnSpcReduction="20000"/>
          </a:bodyPr>
          <a:lstStyle/>
          <a:p>
            <a:pPr marL="0" indent="0">
              <a:buNone/>
            </a:pPr>
            <a:endParaRPr lang="en-US" dirty="0">
              <a:latin typeface="Arial" panose="020B0604020202020204" pitchFamily="34" charset="0"/>
              <a:ea typeface="Times New Roman" panose="02020603050405020304" pitchFamily="18" charset="0"/>
            </a:endParaRPr>
          </a:p>
          <a:p>
            <a:r>
              <a:rPr lang="en-US" sz="9600" dirty="0">
                <a:effectLst/>
                <a:latin typeface="Aptos" panose="020B0004020202020204" pitchFamily="34" charset="0"/>
                <a:ea typeface="Times New Roman" panose="02020603050405020304" pitchFamily="18" charset="0"/>
              </a:rPr>
              <a:t>All the above recommendations and suggestions are important, but, </a:t>
            </a:r>
            <a:r>
              <a:rPr lang="en-US" sz="9600" dirty="0">
                <a:latin typeface="Aptos" panose="020B0004020202020204" pitchFamily="34" charset="0"/>
                <a:ea typeface="Times New Roman" panose="02020603050405020304" pitchFamily="18" charset="0"/>
              </a:rPr>
              <a:t>we </a:t>
            </a:r>
            <a:r>
              <a:rPr lang="en-US" sz="9600" dirty="0">
                <a:effectLst/>
                <a:latin typeface="Aptos" panose="020B0004020202020204" pitchFamily="34" charset="0"/>
                <a:ea typeface="Times New Roman" panose="02020603050405020304" pitchFamily="18" charset="0"/>
              </a:rPr>
              <a:t>see that according to the win-win scientific notions, without focused scientific studies and explorations and clinical researches in the real world, most of the recommendations would remain plans or wishes in conferences and publications.  </a:t>
            </a:r>
          </a:p>
          <a:p>
            <a:endParaRPr lang="en-US" sz="9600" dirty="0">
              <a:latin typeface="Aptos" panose="020B0004020202020204" pitchFamily="34" charset="0"/>
              <a:ea typeface="Times New Roman" panose="02020603050405020304" pitchFamily="18" charset="0"/>
            </a:endParaRPr>
          </a:p>
          <a:p>
            <a:r>
              <a:rPr lang="en-US" sz="9600" dirty="0">
                <a:latin typeface="Aptos" panose="020B0004020202020204" pitchFamily="34" charset="0"/>
              </a:rPr>
              <a:t>The  win-win Scientific International  raises warning sign that  most - if not all -economic systems will not cope well -or will not cope at all with the skyrocketing rise of total costs of cancer care. </a:t>
            </a:r>
          </a:p>
          <a:p>
            <a:r>
              <a:rPr lang="en-US" sz="9600" b="1" dirty="0">
                <a:solidFill>
                  <a:srgbClr val="C00000"/>
                </a:solidFill>
                <a:latin typeface="Aptos" panose="020B0004020202020204" pitchFamily="34" charset="0"/>
              </a:rPr>
              <a:t>Hence,  there are risks  of upcoming  collapse or failure to cope .</a:t>
            </a:r>
            <a:endParaRPr lang="en-US" sz="9600" b="1" dirty="0">
              <a:solidFill>
                <a:srgbClr val="C00000"/>
              </a:solidFill>
              <a:latin typeface="Aptos" panose="020B0004020202020204" pitchFamily="34" charset="0"/>
              <a:ea typeface="Times New Roman" panose="02020603050405020304" pitchFamily="18" charset="0"/>
            </a:endParaRPr>
          </a:p>
          <a:p>
            <a:pPr>
              <a:lnSpc>
                <a:spcPct val="120000"/>
              </a:lnSpc>
            </a:pPr>
            <a:r>
              <a:rPr lang="en-US" sz="9600" b="1" dirty="0">
                <a:effectLst/>
                <a:latin typeface="Aptos" panose="020B0004020202020204" pitchFamily="34" charset="0"/>
                <a:ea typeface="Times New Roman" panose="02020603050405020304" pitchFamily="18" charset="0"/>
              </a:rPr>
              <a:t>That needs as we call for  the contribution of most –if not all- scientific bodies, institutions and organizations to provide alternatives of cost-effective and triple value*-based treatment tailored to patients in different communities and conditions.  </a:t>
            </a:r>
          </a:p>
          <a:p>
            <a:pPr marL="0" indent="0">
              <a:lnSpc>
                <a:spcPct val="120000"/>
              </a:lnSpc>
              <a:buNone/>
            </a:pPr>
            <a:r>
              <a:rPr lang="en-US" sz="9600" b="1" dirty="0">
                <a:effectLst/>
                <a:latin typeface="Aptos" panose="020B0004020202020204" pitchFamily="34" charset="0"/>
                <a:ea typeface="Times New Roman" panose="02020603050405020304" pitchFamily="18" charset="0"/>
              </a:rPr>
              <a:t> </a:t>
            </a:r>
            <a:r>
              <a:rPr lang="en-US" sz="96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Many, </a:t>
            </a:r>
            <a:r>
              <a:rPr lang="en-US" sz="9600" b="1" kern="100" dirty="0">
                <a:solidFill>
                  <a:srgbClr val="000000"/>
                </a:solidFill>
                <a:latin typeface="Aptos" panose="020B0004020202020204" pitchFamily="34" charset="0"/>
                <a:ea typeface="Calibri" panose="020F0502020204030204" pitchFamily="34" charset="0"/>
                <a:cs typeface="Times New Roman" panose="02020603050405020304" pitchFamily="18" charset="0"/>
              </a:rPr>
              <a:t>combined</a:t>
            </a:r>
            <a:r>
              <a:rPr lang="en-US" sz="96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scientific and pragmatic  examples are shown in the next 4</a:t>
            </a:r>
            <a:r>
              <a:rPr lang="en-US" sz="9600" b="1" kern="100" baseline="300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th</a:t>
            </a:r>
            <a:r>
              <a:rPr lang="en-US" sz="96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and 5</a:t>
            </a:r>
            <a:r>
              <a:rPr lang="en-US" sz="9600" b="1" kern="100" baseline="300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th</a:t>
            </a:r>
            <a:r>
              <a:rPr lang="en-US" sz="96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Webinars  in chapters14-23 and chapter 35 in Approaching global Oncology. The win-win model </a:t>
            </a:r>
            <a:r>
              <a:rPr lang="en-US" sz="5500" b="1" u="sng" dirty="0">
                <a:solidFill>
                  <a:srgbClr val="0000FF"/>
                </a:solidFill>
                <a:effectLst/>
                <a:latin typeface="Aptos" panose="020B0004020202020204" pitchFamily="34" charset="0"/>
                <a:ea typeface="Calibri" panose="020F0502020204030204" pitchFamily="34" charset="0"/>
                <a:cs typeface="Arial" panose="020B0604020202020204" pitchFamily="34" charset="0"/>
                <a:hlinkClick r:id="rId2"/>
              </a:rPr>
              <a:t>https://iopscience.iop.org/book/edit/978-0-7503-3075-6</a:t>
            </a:r>
            <a:endParaRPr lang="en-US" sz="55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a:p>
            <a:pPr marL="0" indent="0">
              <a:lnSpc>
                <a:spcPct val="120000"/>
              </a:lnSpc>
              <a:buNone/>
            </a:pPr>
            <a:r>
              <a:rPr lang="en-US" sz="6400" b="1"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t>
            </a:r>
            <a:r>
              <a:rPr lang="en-US" sz="6400" b="1" dirty="0">
                <a:latin typeface="Aptos" panose="020B0004020202020204" pitchFamily="34" charset="0"/>
                <a:ea typeface="Times New Roman" panose="02020603050405020304" pitchFamily="18" charset="0"/>
              </a:rPr>
              <a:t>*</a:t>
            </a:r>
            <a:r>
              <a:rPr lang="en-US" sz="6400" b="1" dirty="0">
                <a:solidFill>
                  <a:srgbClr val="FF0000"/>
                </a:solidFill>
                <a:latin typeface="Aptos" panose="020B0004020202020204" pitchFamily="34" charset="0"/>
                <a:ea typeface="Times New Roman" panose="02020603050405020304" pitchFamily="18" charset="0"/>
              </a:rPr>
              <a:t>Triple value : Personal , Technical and allocative value (Sir Prof. Muir Gray</a:t>
            </a:r>
            <a:r>
              <a:rPr lang="en-US" sz="4500" b="1" dirty="0">
                <a:solidFill>
                  <a:srgbClr val="FF0000"/>
                </a:solidFill>
                <a:latin typeface="Aptos" panose="020B0004020202020204" pitchFamily="34" charset="0"/>
                <a:ea typeface="Times New Roman" panose="02020603050405020304" pitchFamily="18" charset="0"/>
              </a:rPr>
              <a:t>) </a:t>
            </a:r>
          </a:p>
          <a:p>
            <a:pPr marL="0" indent="0">
              <a:lnSpc>
                <a:spcPct val="120000"/>
              </a:lnSpc>
              <a:buNone/>
            </a:pPr>
            <a:r>
              <a:rPr lang="en-US" sz="5100" b="1" dirty="0">
                <a:solidFill>
                  <a:srgbClr val="FF0000"/>
                </a:solidFill>
                <a:effectLst/>
                <a:ea typeface="Times New Roman" panose="02020603050405020304" pitchFamily="18" charset="0"/>
              </a:rPr>
              <a:t> </a:t>
            </a:r>
            <a:endParaRPr lang="en-US" sz="5100" b="1" dirty="0">
              <a:solidFill>
                <a:srgbClr val="FF0000"/>
              </a:solidFill>
            </a:endParaRPr>
          </a:p>
        </p:txBody>
      </p:sp>
    </p:spTree>
    <p:extLst>
      <p:ext uri="{BB962C8B-B14F-4D97-AF65-F5344CB8AC3E}">
        <p14:creationId xmlns:p14="http://schemas.microsoft.com/office/powerpoint/2010/main" val="9741430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22E57F-8B17-0A9C-DFF8-A7811F4A7571}"/>
              </a:ext>
            </a:extLst>
          </p:cNvPr>
          <p:cNvSpPr>
            <a:spLocks noGrp="1"/>
          </p:cNvSpPr>
          <p:nvPr>
            <p:ph idx="1"/>
          </p:nvPr>
        </p:nvSpPr>
        <p:spPr>
          <a:xfrm>
            <a:off x="163629" y="144378"/>
            <a:ext cx="11771697" cy="6564429"/>
          </a:xfrm>
        </p:spPr>
        <p:txBody>
          <a:bodyPr>
            <a:normAutofit fontScale="25000" lnSpcReduction="20000"/>
          </a:bodyPr>
          <a:lstStyle/>
          <a:p>
            <a:pPr marL="0" indent="0">
              <a:buNone/>
            </a:pPr>
            <a:r>
              <a:rPr lang="en-US" sz="8000" b="1" u="sng" dirty="0">
                <a:solidFill>
                  <a:srgbClr val="000000"/>
                </a:solidFill>
                <a:effectLst/>
                <a:latin typeface="Arial" panose="020B0604020202020204" pitchFamily="34" charset="0"/>
                <a:ea typeface="Times New Roman" panose="02020603050405020304" pitchFamily="18" charset="0"/>
              </a:rPr>
              <a:t>Nineth. Final notes &amp; </a:t>
            </a:r>
            <a:r>
              <a:rPr lang="en-US" sz="8000" b="1" u="sng" dirty="0" err="1">
                <a:solidFill>
                  <a:srgbClr val="000000"/>
                </a:solidFill>
                <a:effectLst/>
                <a:latin typeface="Arial" panose="020B0604020202020204" pitchFamily="34" charset="0"/>
                <a:ea typeface="Times New Roman" panose="02020603050405020304" pitchFamily="18" charset="0"/>
              </a:rPr>
              <a:t>Reflectios</a:t>
            </a:r>
            <a:r>
              <a:rPr lang="en-US" sz="8000" b="1" u="sng" dirty="0">
                <a:solidFill>
                  <a:srgbClr val="000000"/>
                </a:solidFill>
                <a:effectLst/>
                <a:latin typeface="Arial" panose="020B0604020202020204" pitchFamily="34" charset="0"/>
                <a:ea typeface="Times New Roman" panose="02020603050405020304" pitchFamily="18" charset="0"/>
              </a:rPr>
              <a:t>:</a:t>
            </a:r>
            <a:r>
              <a:rPr lang="en-US" sz="8000" b="1" dirty="0">
                <a:solidFill>
                  <a:srgbClr val="000000"/>
                </a:solidFill>
                <a:effectLst/>
                <a:latin typeface="Arial" panose="020B0604020202020204" pitchFamily="34" charset="0"/>
                <a:ea typeface="Times New Roman" panose="02020603050405020304" pitchFamily="18" charset="0"/>
              </a:rPr>
              <a:t>    </a:t>
            </a:r>
          </a:p>
          <a:p>
            <a:pPr marL="0" indent="0">
              <a:lnSpc>
                <a:spcPct val="170000"/>
              </a:lnSpc>
              <a:buNone/>
            </a:pPr>
            <a:r>
              <a:rPr lang="en-US" sz="8000" dirty="0">
                <a:effectLst/>
                <a:latin typeface="Arial" panose="020B0604020202020204" pitchFamily="34" charset="0"/>
                <a:ea typeface="Times New Roman" panose="02020603050405020304" pitchFamily="18" charset="0"/>
              </a:rPr>
              <a:t> </a:t>
            </a:r>
          </a:p>
          <a:p>
            <a:pPr>
              <a:lnSpc>
                <a:spcPct val="170000"/>
              </a:lnSpc>
              <a:buFont typeface="Wingdings" panose="05000000000000000000" pitchFamily="2" charset="2"/>
              <a:buChar char="q"/>
            </a:pPr>
            <a:r>
              <a:rPr lang="en-US" sz="8000" dirty="0">
                <a:effectLst/>
                <a:latin typeface="Arial" panose="020B0604020202020204" pitchFamily="34" charset="0"/>
                <a:ea typeface="Times New Roman" panose="02020603050405020304" pitchFamily="18" charset="0"/>
              </a:rPr>
              <a:t> </a:t>
            </a:r>
            <a:r>
              <a:rPr lang="en-US" sz="8000" b="1" dirty="0">
                <a:effectLst/>
                <a:latin typeface="Arial" panose="020B0604020202020204" pitchFamily="34" charset="0"/>
                <a:ea typeface="Times New Roman" panose="02020603050405020304" pitchFamily="18" charset="0"/>
              </a:rPr>
              <a:t>It is time to move forward from </a:t>
            </a:r>
            <a:r>
              <a:rPr lang="en-US" sz="8000" b="1" dirty="0">
                <a:solidFill>
                  <a:srgbClr val="FF0000"/>
                </a:solidFill>
                <a:effectLst/>
                <a:latin typeface="Arial" panose="020B0604020202020204" pitchFamily="34" charset="0"/>
                <a:ea typeface="Times New Roman" panose="02020603050405020304" pitchFamily="18" charset="0"/>
              </a:rPr>
              <a:t>Choosing</a:t>
            </a:r>
            <a:r>
              <a:rPr lang="en-US" sz="8000" b="1" dirty="0">
                <a:effectLst/>
                <a:latin typeface="Arial" panose="020B0604020202020204" pitchFamily="34" charset="0"/>
                <a:ea typeface="Times New Roman" panose="02020603050405020304" pitchFamily="18" charset="0"/>
              </a:rPr>
              <a:t> Wisely </a:t>
            </a:r>
            <a:r>
              <a:rPr lang="en-US" sz="8000" b="1" dirty="0">
                <a:solidFill>
                  <a:srgbClr val="1C1D1E"/>
                </a:solidFill>
                <a:effectLst/>
                <a:latin typeface="Arial" panose="020B0604020202020204" pitchFamily="34" charset="0"/>
                <a:ea typeface="Times New Roman" panose="02020603050405020304" pitchFamily="18" charset="0"/>
              </a:rPr>
              <a:t>to </a:t>
            </a:r>
            <a:r>
              <a:rPr lang="en-US" sz="8000" b="1" dirty="0">
                <a:solidFill>
                  <a:srgbClr val="FF0000"/>
                </a:solidFill>
                <a:latin typeface="Arial" panose="020B0604020202020204" pitchFamily="34" charset="0"/>
                <a:ea typeface="Times New Roman" panose="02020603050405020304" pitchFamily="18" charset="0"/>
              </a:rPr>
              <a:t>U</a:t>
            </a:r>
            <a:r>
              <a:rPr lang="en-US" sz="8000" b="1" dirty="0">
                <a:solidFill>
                  <a:srgbClr val="FF0000"/>
                </a:solidFill>
                <a:effectLst/>
                <a:latin typeface="Arial" panose="020B0604020202020204" pitchFamily="34" charset="0"/>
                <a:ea typeface="Times New Roman" panose="02020603050405020304" pitchFamily="18" charset="0"/>
              </a:rPr>
              <a:t>sing</a:t>
            </a:r>
            <a:r>
              <a:rPr lang="en-US" sz="8000" b="1" dirty="0">
                <a:solidFill>
                  <a:srgbClr val="1C1D1E"/>
                </a:solidFill>
                <a:effectLst/>
                <a:latin typeface="Arial" panose="020B0604020202020204" pitchFamily="34" charset="0"/>
                <a:ea typeface="Times New Roman" panose="02020603050405020304" pitchFamily="18" charset="0"/>
              </a:rPr>
              <a:t> </a:t>
            </a:r>
            <a:r>
              <a:rPr lang="en-US" sz="8000" b="1" dirty="0">
                <a:solidFill>
                  <a:srgbClr val="1C1D1E"/>
                </a:solidFill>
                <a:latin typeface="Arial" panose="020B0604020202020204" pitchFamily="34" charset="0"/>
                <a:ea typeface="Times New Roman" panose="02020603050405020304" pitchFamily="18" charset="0"/>
              </a:rPr>
              <a:t>W</a:t>
            </a:r>
            <a:r>
              <a:rPr lang="en-US" sz="8000" b="1" dirty="0">
                <a:solidFill>
                  <a:srgbClr val="1C1D1E"/>
                </a:solidFill>
                <a:effectLst/>
                <a:latin typeface="Arial" panose="020B0604020202020204" pitchFamily="34" charset="0"/>
                <a:ea typeface="Times New Roman" panose="02020603050405020304" pitchFamily="18" charset="0"/>
              </a:rPr>
              <a:t>isely but with the </a:t>
            </a:r>
            <a:r>
              <a:rPr lang="en-US" sz="8000" b="1" dirty="0">
                <a:solidFill>
                  <a:srgbClr val="1C1D1E"/>
                </a:solidFill>
                <a:latin typeface="Arial" panose="020B0604020202020204" pitchFamily="34" charset="0"/>
                <a:ea typeface="Times New Roman" panose="02020603050405020304" pitchFamily="18" charset="0"/>
              </a:rPr>
              <a:t>increase –or at least to keep,  </a:t>
            </a:r>
            <a:r>
              <a:rPr lang="en-US" sz="8000" b="1" dirty="0">
                <a:solidFill>
                  <a:srgbClr val="1C1D1E"/>
                </a:solidFill>
                <a:effectLst/>
                <a:latin typeface="Arial" panose="020B0604020202020204" pitchFamily="34" charset="0"/>
                <a:ea typeface="Times New Roman" panose="02020603050405020304" pitchFamily="18" charset="0"/>
              </a:rPr>
              <a:t>the value of cancer care through clinical research.  </a:t>
            </a:r>
            <a:r>
              <a:rPr lang="en-US" sz="8000" b="1" dirty="0">
                <a:solidFill>
                  <a:srgbClr val="1C1D1E"/>
                </a:solidFill>
                <a:latin typeface="Arial" panose="020B0604020202020204" pitchFamily="34" charset="0"/>
                <a:ea typeface="Times New Roman" panose="02020603050405020304" pitchFamily="18" charset="0"/>
              </a:rPr>
              <a:t>Within </a:t>
            </a:r>
            <a:r>
              <a:rPr lang="en-US" sz="8000" b="1" dirty="0">
                <a:solidFill>
                  <a:srgbClr val="1C1D1E"/>
                </a:solidFill>
                <a:effectLst/>
                <a:latin typeface="Arial" panose="020B0604020202020204" pitchFamily="34" charset="0"/>
                <a:ea typeface="Times New Roman" panose="02020603050405020304" pitchFamily="18" charset="0"/>
              </a:rPr>
              <a:t>Scientific win-win </a:t>
            </a:r>
            <a:r>
              <a:rPr lang="en-US" sz="8000" b="1" dirty="0" err="1">
                <a:solidFill>
                  <a:srgbClr val="1C1D1E"/>
                </a:solidFill>
                <a:effectLst/>
                <a:latin typeface="Arial" panose="020B0604020202020204" pitchFamily="34" charset="0"/>
                <a:ea typeface="Times New Roman" panose="02020603050405020304" pitchFamily="18" charset="0"/>
              </a:rPr>
              <a:t>senarios</a:t>
            </a:r>
            <a:r>
              <a:rPr lang="en-US" sz="8000" b="1" dirty="0">
                <a:solidFill>
                  <a:srgbClr val="1C1D1E"/>
                </a:solidFill>
                <a:effectLst/>
                <a:latin typeface="Arial" panose="020B0604020202020204" pitchFamily="34" charset="0"/>
                <a:ea typeface="Times New Roman" panose="02020603050405020304" pitchFamily="18" charset="0"/>
              </a:rPr>
              <a:t> ,  </a:t>
            </a:r>
            <a:r>
              <a:rPr lang="en-US" sz="8000" b="1" dirty="0">
                <a:solidFill>
                  <a:srgbClr val="FF0000"/>
                </a:solidFill>
                <a:effectLst/>
                <a:latin typeface="Arial" panose="020B0604020202020204" pitchFamily="34" charset="0"/>
                <a:ea typeface="Times New Roman" panose="02020603050405020304" pitchFamily="18" charset="0"/>
              </a:rPr>
              <a:t>smart ideas and  every effort should be paid to consider the interests of different stakeholders. Hence, all would win in the real world! </a:t>
            </a:r>
            <a:endParaRPr lang="en-US" sz="8000" b="1" dirty="0">
              <a:solidFill>
                <a:srgbClr val="1C1D1E"/>
              </a:solidFill>
              <a:effectLst/>
              <a:latin typeface="Arial" panose="020B0604020202020204" pitchFamily="34" charset="0"/>
              <a:ea typeface="Times New Roman" panose="02020603050405020304" pitchFamily="18" charset="0"/>
            </a:endParaRPr>
          </a:p>
          <a:p>
            <a:pPr marL="38100" marR="0" algn="just">
              <a:spcBef>
                <a:spcPts val="0"/>
              </a:spcBef>
              <a:spcAft>
                <a:spcPts val="0"/>
              </a:spcAft>
            </a:pPr>
            <a:endParaRPr lang="en-US" sz="8000" dirty="0">
              <a:solidFill>
                <a:srgbClr val="1C1D1E"/>
              </a:solidFill>
              <a:effectLst/>
              <a:latin typeface="Arial" panose="020B0604020202020204" pitchFamily="34" charset="0"/>
              <a:ea typeface="Times New Roman" panose="02020603050405020304" pitchFamily="18" charset="0"/>
            </a:endParaRPr>
          </a:p>
          <a:p>
            <a:endParaRPr lang="en-US" sz="8000" b="1" dirty="0">
              <a:effectLst/>
              <a:latin typeface="Arial" panose="020B0604020202020204" pitchFamily="34" charset="0"/>
              <a:ea typeface="Times New Roman" panose="02020603050405020304" pitchFamily="18" charset="0"/>
            </a:endParaRPr>
          </a:p>
          <a:p>
            <a:endParaRPr lang="en-US" sz="8000" dirty="0">
              <a:effectLst/>
              <a:latin typeface="Arial" panose="020B0604020202020204" pitchFamily="34" charset="0"/>
              <a:ea typeface="Times New Roman" panose="02020603050405020304" pitchFamily="18" charset="0"/>
            </a:endParaRPr>
          </a:p>
          <a:p>
            <a:pPr marL="38100" marR="0" algn="just">
              <a:spcBef>
                <a:spcPts val="0"/>
              </a:spcBef>
              <a:spcAft>
                <a:spcPts val="0"/>
              </a:spcAft>
            </a:pPr>
            <a:r>
              <a:rPr lang="en-US" sz="8000" dirty="0" err="1">
                <a:solidFill>
                  <a:srgbClr val="241F20"/>
                </a:solidFill>
                <a:effectLst/>
                <a:latin typeface="Arial" panose="020B0604020202020204" pitchFamily="34" charset="0"/>
                <a:ea typeface="Times New Roman" panose="02020603050405020304" pitchFamily="18" charset="0"/>
              </a:rPr>
              <a:t>Elzawawy</a:t>
            </a:r>
            <a:r>
              <a:rPr lang="en-US" sz="8000" dirty="0">
                <a:solidFill>
                  <a:srgbClr val="241F20"/>
                </a:solidFill>
                <a:effectLst/>
                <a:latin typeface="Arial" panose="020B0604020202020204" pitchFamily="34" charset="0"/>
                <a:ea typeface="Times New Roman" panose="02020603050405020304" pitchFamily="18" charset="0"/>
              </a:rPr>
              <a:t> A  (2008). Breast Care Systemic Therapy: The need for more economically sustainable scientific strateg</a:t>
            </a:r>
            <a:r>
              <a:rPr lang="en-US" sz="8000" dirty="0">
                <a:effectLst/>
                <a:latin typeface="Arial" panose="020B0604020202020204" pitchFamily="34" charset="0"/>
                <a:ea typeface="Times New Roman" panose="02020603050405020304" pitchFamily="18" charset="0"/>
              </a:rPr>
              <a:t>ies in the world. Breast Care 2008 ;3:  434-438 </a:t>
            </a:r>
            <a:endParaRPr lang="en-US" sz="80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8000" dirty="0">
                <a:solidFill>
                  <a:srgbClr val="241F20"/>
                </a:solidFill>
                <a:effectLst/>
                <a:latin typeface="Arial" panose="020B0604020202020204" pitchFamily="34" charset="0"/>
                <a:ea typeface="Times New Roman" panose="02020603050405020304" pitchFamily="18" charset="0"/>
              </a:rPr>
              <a:t> </a:t>
            </a:r>
            <a:endParaRPr lang="en-US" sz="8000" dirty="0">
              <a:effectLst/>
              <a:latin typeface="Times New Roman" panose="02020603050405020304" pitchFamily="18" charset="0"/>
              <a:ea typeface="Times New Roman" panose="02020603050405020304" pitchFamily="18" charset="0"/>
            </a:endParaRPr>
          </a:p>
          <a:p>
            <a:pPr marL="38100" marR="0" algn="just">
              <a:spcBef>
                <a:spcPts val="0"/>
              </a:spcBef>
              <a:spcAft>
                <a:spcPts val="0"/>
              </a:spcAft>
            </a:pPr>
            <a:r>
              <a:rPr lang="en-US" sz="8000" dirty="0">
                <a:solidFill>
                  <a:srgbClr val="1C1D1E"/>
                </a:solidFill>
                <a:effectLst/>
                <a:latin typeface="Arial" panose="020B0604020202020204" pitchFamily="34" charset="0"/>
                <a:ea typeface="Times New Roman" panose="02020603050405020304" pitchFamily="18" charset="0"/>
              </a:rPr>
              <a:t>30. </a:t>
            </a:r>
            <a:r>
              <a:rPr lang="en-US" sz="8000" dirty="0" err="1">
                <a:solidFill>
                  <a:srgbClr val="1C1D1E"/>
                </a:solidFill>
                <a:effectLst/>
                <a:latin typeface="Arial" panose="020B0604020202020204" pitchFamily="34" charset="0"/>
                <a:ea typeface="Times New Roman" panose="02020603050405020304" pitchFamily="18" charset="0"/>
              </a:rPr>
              <a:t>Lichter</a:t>
            </a:r>
            <a:r>
              <a:rPr lang="en-US" sz="8000" dirty="0">
                <a:solidFill>
                  <a:srgbClr val="1C1D1E"/>
                </a:solidFill>
                <a:effectLst/>
                <a:latin typeface="Arial" panose="020B0604020202020204" pitchFamily="34" charset="0"/>
                <a:ea typeface="Times New Roman" panose="02020603050405020304" pitchFamily="18" charset="0"/>
              </a:rPr>
              <a:t> A S (2018) </a:t>
            </a:r>
            <a:r>
              <a:rPr lang="en-US" sz="8000" b="1" dirty="0">
                <a:solidFill>
                  <a:srgbClr val="FF0000"/>
                </a:solidFill>
                <a:effectLst/>
                <a:latin typeface="Arial" panose="020B0604020202020204" pitchFamily="34" charset="0"/>
                <a:ea typeface="Times New Roman" panose="02020603050405020304" pitchFamily="18" charset="0"/>
              </a:rPr>
              <a:t>From choosing wisely to using wisely</a:t>
            </a:r>
            <a:r>
              <a:rPr lang="en-US" sz="8000" dirty="0">
                <a:solidFill>
                  <a:srgbClr val="1C1D1E"/>
                </a:solidFill>
                <a:effectLst/>
                <a:latin typeface="Arial" panose="020B0604020202020204" pitchFamily="34" charset="0"/>
                <a:ea typeface="Times New Roman" panose="02020603050405020304" pitchFamily="18" charset="0"/>
              </a:rPr>
              <a:t>: increasing the value of cancer care through clinical research. </a:t>
            </a:r>
            <a:r>
              <a:rPr lang="en-US" sz="8000" i="1" dirty="0">
                <a:solidFill>
                  <a:srgbClr val="1C1D1E"/>
                </a:solidFill>
                <a:effectLst/>
                <a:latin typeface="Arial" panose="020B0604020202020204" pitchFamily="34" charset="0"/>
                <a:ea typeface="Times New Roman" panose="02020603050405020304" pitchFamily="18" charset="0"/>
              </a:rPr>
              <a:t>J. Clin. Oncol.</a:t>
            </a:r>
            <a:r>
              <a:rPr lang="en-US" sz="8000" dirty="0">
                <a:solidFill>
                  <a:srgbClr val="1C1D1E"/>
                </a:solidFill>
                <a:effectLst/>
                <a:latin typeface="Arial" panose="020B0604020202020204" pitchFamily="34" charset="0"/>
                <a:ea typeface="Times New Roman" panose="02020603050405020304" pitchFamily="18" charset="0"/>
              </a:rPr>
              <a:t> 36, 1387– 1388 (2018)    </a:t>
            </a:r>
          </a:p>
          <a:p>
            <a:pPr marL="38100" marR="0" algn="just">
              <a:spcBef>
                <a:spcPts val="0"/>
              </a:spcBef>
              <a:spcAft>
                <a:spcPts val="0"/>
              </a:spcAft>
            </a:pPr>
            <a:endParaRPr lang="en-US" sz="8000" dirty="0">
              <a:solidFill>
                <a:srgbClr val="1C1D1E"/>
              </a:solidFill>
              <a:latin typeface="Arial" panose="020B0604020202020204" pitchFamily="34" charset="0"/>
              <a:ea typeface="Times New Roman" panose="02020603050405020304" pitchFamily="18" charset="0"/>
            </a:endParaRPr>
          </a:p>
          <a:p>
            <a:pPr marL="38100" marR="0" algn="just">
              <a:spcBef>
                <a:spcPts val="0"/>
              </a:spcBef>
              <a:spcAft>
                <a:spcPts val="0"/>
              </a:spcAft>
            </a:pPr>
            <a:endParaRPr lang="en-US" sz="8000" dirty="0">
              <a:solidFill>
                <a:srgbClr val="1C1D1E"/>
              </a:solidFill>
              <a:latin typeface="Arial" panose="020B0604020202020204" pitchFamily="34" charset="0"/>
              <a:ea typeface="Times New Roman" panose="02020603050405020304" pitchFamily="18" charset="0"/>
            </a:endParaRPr>
          </a:p>
          <a:p>
            <a:pPr marL="38100" marR="0" algn="just">
              <a:spcBef>
                <a:spcPts val="0"/>
              </a:spcBef>
              <a:spcAft>
                <a:spcPts val="0"/>
              </a:spcAft>
            </a:pPr>
            <a:endParaRPr lang="en-US" sz="8000" dirty="0">
              <a:solidFill>
                <a:srgbClr val="1C1D1E"/>
              </a:solidFill>
              <a:effectLst/>
              <a:latin typeface="Arial" panose="020B0604020202020204" pitchFamily="34" charset="0"/>
              <a:ea typeface="Times New Roman" panose="02020603050405020304" pitchFamily="18" charset="0"/>
            </a:endParaRPr>
          </a:p>
          <a:p>
            <a:pPr marL="38100" marR="0" algn="just">
              <a:spcBef>
                <a:spcPts val="0"/>
              </a:spcBef>
              <a:spcAft>
                <a:spcPts val="0"/>
              </a:spcAft>
            </a:pPr>
            <a:endParaRPr lang="en-US" sz="8000" dirty="0">
              <a:solidFill>
                <a:srgbClr val="1C1D1E"/>
              </a:solidFill>
              <a:effectLst/>
              <a:latin typeface="Arial" panose="020B0604020202020204" pitchFamily="34" charset="0"/>
              <a:ea typeface="Times New Roman" panose="02020603050405020304" pitchFamily="18" charset="0"/>
            </a:endParaRPr>
          </a:p>
          <a:p>
            <a:pPr marL="38100" marR="0" algn="just">
              <a:spcBef>
                <a:spcPts val="0"/>
              </a:spcBef>
              <a:spcAft>
                <a:spcPts val="0"/>
              </a:spcAft>
            </a:pPr>
            <a:endParaRPr lang="en-US" sz="8000" dirty="0">
              <a:effectLst/>
              <a:latin typeface="Times New Roman" panose="02020603050405020304" pitchFamily="18" charset="0"/>
              <a:ea typeface="Times New Roman" panose="02020603050405020304" pitchFamily="18" charset="0"/>
            </a:endParaRPr>
          </a:p>
          <a:p>
            <a:pPr marL="38100" marR="0" algn="just">
              <a:spcBef>
                <a:spcPts val="0"/>
              </a:spcBef>
              <a:spcAft>
                <a:spcPts val="0"/>
              </a:spcAft>
            </a:pPr>
            <a:endParaRPr lang="en-US" sz="8000" dirty="0">
              <a:effectLst/>
              <a:latin typeface="Times New Roman" panose="02020603050405020304" pitchFamily="18" charset="0"/>
              <a:ea typeface="Times New Roman" panose="02020603050405020304" pitchFamily="18" charset="0"/>
            </a:endParaRPr>
          </a:p>
          <a:p>
            <a:endParaRPr lang="en-US" sz="8000" b="1" dirty="0">
              <a:latin typeface="Arial" panose="020B0604020202020204" pitchFamily="34" charset="0"/>
              <a:ea typeface="Times New Roman" panose="02020603050405020304" pitchFamily="18" charset="0"/>
            </a:endParaRPr>
          </a:p>
          <a:p>
            <a:endParaRPr lang="en-US" sz="5000" b="1" dirty="0">
              <a:effectLst/>
              <a:latin typeface="Arial" panose="020B0604020202020204" pitchFamily="34" charset="0"/>
              <a:ea typeface="Times New Roman" panose="02020603050405020304" pitchFamily="18" charset="0"/>
            </a:endParaRPr>
          </a:p>
          <a:p>
            <a:endParaRPr lang="en-US" sz="1800" b="1" dirty="0">
              <a:latin typeface="Arial" panose="020B0604020202020204" pitchFamily="34" charset="0"/>
              <a:ea typeface="Times New Roman" panose="02020603050405020304" pitchFamily="18" charset="0"/>
            </a:endParaRPr>
          </a:p>
          <a:p>
            <a:endParaRPr lang="en-US" sz="1800" b="1" dirty="0">
              <a:effectLst/>
              <a:latin typeface="Arial" panose="020B0604020202020204" pitchFamily="34" charset="0"/>
              <a:ea typeface="Times New Roman" panose="02020603050405020304" pitchFamily="18" charset="0"/>
            </a:endParaRPr>
          </a:p>
          <a:p>
            <a:endParaRPr lang="en-US" sz="1800" b="1" dirty="0">
              <a:latin typeface="Arial" panose="020B0604020202020204" pitchFamily="34" charset="0"/>
              <a:ea typeface="Times New Roman" panose="02020603050405020304" pitchFamily="18" charset="0"/>
            </a:endParaRPr>
          </a:p>
          <a:p>
            <a:endParaRPr lang="en-US" sz="1800" b="1" dirty="0">
              <a:effectLst/>
              <a:latin typeface="Arial" panose="020B0604020202020204" pitchFamily="34" charset="0"/>
              <a:ea typeface="Times New Roman" panose="02020603050405020304" pitchFamily="18" charset="0"/>
            </a:endParaRPr>
          </a:p>
          <a:p>
            <a:endParaRPr lang="en-US" sz="1800" b="1" dirty="0">
              <a:effectLst/>
              <a:latin typeface="Arial" panose="020B0604020202020204" pitchFamily="34" charset="0"/>
              <a:ea typeface="Times New Roman" panose="02020603050405020304" pitchFamily="18" charset="0"/>
            </a:endParaRPr>
          </a:p>
          <a:p>
            <a:endParaRPr lang="en-US" sz="1800" dirty="0">
              <a:latin typeface="Arial" panose="020B0604020202020204" pitchFamily="34" charset="0"/>
              <a:ea typeface="Times New Roman" panose="02020603050405020304" pitchFamily="18" charset="0"/>
            </a:endParaRPr>
          </a:p>
          <a:p>
            <a:pPr marL="0" indent="0">
              <a:buNone/>
            </a:pPr>
            <a:r>
              <a:rPr lang="en-US" sz="1800" dirty="0">
                <a:effectLst/>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115523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lstStyle/>
          <a:p>
            <a:r>
              <a:rPr lang="en-US" dirty="0"/>
              <a:t> Disclosure of conflicts: None</a:t>
            </a:r>
          </a:p>
        </p:txBody>
      </p:sp>
      <p:sp>
        <p:nvSpPr>
          <p:cNvPr id="3" name="Content Placeholder 2"/>
          <p:cNvSpPr>
            <a:spLocks noGrp="1"/>
          </p:cNvSpPr>
          <p:nvPr>
            <p:ph idx="1"/>
          </p:nvPr>
        </p:nvSpPr>
        <p:spPr>
          <a:xfrm>
            <a:off x="385011" y="1280160"/>
            <a:ext cx="11377061" cy="5449413"/>
          </a:xfrm>
        </p:spPr>
        <p:txBody>
          <a:bodyPr>
            <a:normAutofit lnSpcReduction="10000"/>
          </a:bodyPr>
          <a:lstStyle/>
          <a:p>
            <a:r>
              <a:rPr lang="en-US" sz="2800" b="1" dirty="0">
                <a:latin typeface="Arial Narrow" panose="020B0606020202030204" pitchFamily="34" charset="0"/>
              </a:rPr>
              <a:t>I inspired from the works with distinguished colleagues , international  organizations and  societies in the world, in committees ,  as an advisor expert or as a chair  along the last 3.5 decades  ( all are scientific and medical activities)   </a:t>
            </a:r>
          </a:p>
          <a:p>
            <a:pPr marL="0" indent="0">
              <a:buNone/>
            </a:pPr>
            <a:r>
              <a:rPr lang="en-US" b="1" dirty="0">
                <a:latin typeface="Arial Narrow" panose="020B0606020202030204" pitchFamily="34" charset="0"/>
              </a:rPr>
              <a:t>================================== </a:t>
            </a:r>
          </a:p>
          <a:p>
            <a:r>
              <a:rPr lang="en-US" sz="2800" b="1" dirty="0">
                <a:latin typeface="Arial Narrow" panose="020B0606020202030204" pitchFamily="34" charset="0"/>
              </a:rPr>
              <a:t>Note1: You notice that in most of our slides </a:t>
            </a:r>
            <a:r>
              <a:rPr lang="en-US" b="1" dirty="0">
                <a:latin typeface="Arial Narrow" panose="020B0606020202030204" pitchFamily="34" charset="0"/>
              </a:rPr>
              <a:t>, that the text is not short and not with </a:t>
            </a:r>
            <a:r>
              <a:rPr lang="en-US" sz="2800" b="1" dirty="0">
                <a:latin typeface="Arial Narrow" panose="020B0606020202030204" pitchFamily="34" charset="0"/>
              </a:rPr>
              <a:t>few words or lines. Also , as much as possible we add some references. It is intentionally to be used as pdf materials for all who would like to receive a copy  ( Feel free to send to </a:t>
            </a:r>
            <a:r>
              <a:rPr lang="en-US" sz="2800" b="1" dirty="0" err="1">
                <a:latin typeface="Arial Narrow" panose="020B0606020202030204" pitchFamily="34" charset="0"/>
                <a:hlinkClick r:id="rId2"/>
              </a:rPr>
              <a:t>feedback@</a:t>
            </a:r>
            <a:r>
              <a:rPr lang="en-US" b="1" dirty="0" err="1">
                <a:latin typeface="Arial Narrow" panose="020B0606020202030204" pitchFamily="34" charset="0"/>
                <a:hlinkClick r:id="rId2"/>
              </a:rPr>
              <a:t>icedoc.website</a:t>
            </a:r>
            <a:r>
              <a:rPr lang="en-US" b="1" dirty="0">
                <a:latin typeface="Arial Narrow" panose="020B0606020202030204" pitchFamily="34" charset="0"/>
              </a:rPr>
              <a:t>)  </a:t>
            </a:r>
          </a:p>
          <a:p>
            <a:r>
              <a:rPr lang="en-US" sz="2800" b="1" dirty="0"/>
              <a:t>Note2: As we agreed together in the win-win initiative and the GO-U , we adopted the flexibilities of thoughts, free flow of ideas, classic and innovative approaches and that all be focused on scientific  and practical implementation</a:t>
            </a:r>
            <a:r>
              <a:rPr lang="en-US" sz="2800" b="1" dirty="0">
                <a:solidFill>
                  <a:srgbClr val="FF0000"/>
                </a:solidFill>
              </a:rPr>
              <a:t>;</a:t>
            </a:r>
            <a:r>
              <a:rPr lang="en-US" sz="2800" b="1" dirty="0"/>
              <a:t> in order to serve the goal to increase the affordability of better</a:t>
            </a:r>
            <a:r>
              <a:rPr lang="en-US" sz="2800" b="1" dirty="0">
                <a:solidFill>
                  <a:srgbClr val="FF0000"/>
                </a:solidFill>
              </a:rPr>
              <a:t>-</a:t>
            </a:r>
            <a:r>
              <a:rPr lang="en-US" sz="2800" b="1" dirty="0"/>
              <a:t>value cancer care in the real world.  </a:t>
            </a:r>
          </a:p>
          <a:p>
            <a:endParaRPr lang="en-US" sz="2800" b="1" dirty="0">
              <a:latin typeface="Arial Narrow" panose="020B0606020202030204" pitchFamily="34" charset="0"/>
            </a:endParaRPr>
          </a:p>
          <a:p>
            <a:endParaRPr lang="en-US" sz="2800" b="1" dirty="0">
              <a:latin typeface="Arial Narrow" panose="020B0606020202030204" pitchFamily="34" charset="0"/>
            </a:endParaRPr>
          </a:p>
          <a:p>
            <a:endParaRPr lang="en-US" sz="2800" b="1" dirty="0">
              <a:latin typeface="Arial Narrow" panose="020B0606020202030204" pitchFamily="34" charset="0"/>
            </a:endParaRPr>
          </a:p>
          <a:p>
            <a:endParaRPr lang="en-US" dirty="0"/>
          </a:p>
        </p:txBody>
      </p:sp>
    </p:spTree>
    <p:extLst>
      <p:ext uri="{BB962C8B-B14F-4D97-AF65-F5344CB8AC3E}">
        <p14:creationId xmlns:p14="http://schemas.microsoft.com/office/powerpoint/2010/main" val="2425672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F2C4EC-DA85-3CDB-FB30-85A5CB090ECF}"/>
              </a:ext>
            </a:extLst>
          </p:cNvPr>
          <p:cNvSpPr>
            <a:spLocks noGrp="1"/>
          </p:cNvSpPr>
          <p:nvPr>
            <p:ph idx="1"/>
          </p:nvPr>
        </p:nvSpPr>
        <p:spPr>
          <a:xfrm>
            <a:off x="86627" y="134754"/>
            <a:ext cx="11993078" cy="6631806"/>
          </a:xfrm>
        </p:spPr>
        <p:txBody>
          <a:bodyPr>
            <a:normAutofit lnSpcReduction="10000"/>
          </a:bodyPr>
          <a:lstStyle/>
          <a:p>
            <a:pPr marL="0" indent="0">
              <a:buNone/>
            </a:pPr>
            <a:r>
              <a:rPr lang="en-US" dirty="0">
                <a:solidFill>
                  <a:srgbClr val="FF0000"/>
                </a:solidFill>
              </a:rPr>
              <a:t>Please allow me to share with you my brainstorming points for your  wide feedback and to be included in upcoming panels</a:t>
            </a:r>
            <a:r>
              <a:rPr lang="en-US" dirty="0"/>
              <a:t>. We are very open for all constructive criticism , comments and suggestions: </a:t>
            </a:r>
          </a:p>
          <a:p>
            <a:pPr>
              <a:buFont typeface="Wingdings" panose="05000000000000000000" pitchFamily="2" charset="2"/>
              <a:buChar char="q"/>
            </a:pPr>
            <a:r>
              <a:rPr lang="en-US" dirty="0">
                <a:solidFill>
                  <a:schemeClr val="tx2"/>
                </a:solidFill>
              </a:rPr>
              <a:t>1. In our view: Choosing Wisely , common sense oncology, or  </a:t>
            </a:r>
            <a:r>
              <a:rPr lang="en-US" dirty="0"/>
              <a:t>recommendations, committees, commissions  , publications or stratified resources guidelines aimed at prioritization of treatment according to what could be afford or what make sense or according to surveys for wise interventions that are not strictly applied by  the surveyed consultants themselves in their daily practice , All  that are surely very noble initiatives  </a:t>
            </a:r>
            <a:r>
              <a:rPr lang="en-US" dirty="0">
                <a:solidFill>
                  <a:srgbClr val="FF0000"/>
                </a:solidFill>
              </a:rPr>
              <a:t>, but, in the other hand, in many circumstances, they  could be considered as acceptance of  situations that should  be  changed for the better of patients</a:t>
            </a:r>
            <a:r>
              <a:rPr lang="en-US" dirty="0"/>
              <a:t>. </a:t>
            </a:r>
          </a:p>
          <a:p>
            <a:pPr>
              <a:buFont typeface="Wingdings" panose="05000000000000000000" pitchFamily="2" charset="2"/>
              <a:buChar char="§"/>
            </a:pPr>
            <a:endParaRPr lang="en-US" dirty="0"/>
          </a:p>
          <a:p>
            <a:pPr>
              <a:buFont typeface="Wingdings" panose="05000000000000000000" pitchFamily="2" charset="2"/>
              <a:buChar char="q"/>
            </a:pPr>
            <a:r>
              <a:rPr lang="en-US" dirty="0"/>
              <a:t>2. Isn’t more scientific and logic to FIRST focus ON:   Scientific efforts on detecting a lot of already published alternatives of treatment, without compromising  the outcome on patients  and  to increase enormously world scientific efforts for innovative  approaches, smart models and win-win deals , that result in more affordability of better value cancer care, and simultaneously flourish economies and industries?.</a:t>
            </a:r>
          </a:p>
        </p:txBody>
      </p:sp>
    </p:spTree>
    <p:extLst>
      <p:ext uri="{BB962C8B-B14F-4D97-AF65-F5344CB8AC3E}">
        <p14:creationId xmlns:p14="http://schemas.microsoft.com/office/powerpoint/2010/main" val="4072268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6BF829-96CD-56E0-F96C-8DA44F53AF6C}"/>
              </a:ext>
            </a:extLst>
          </p:cNvPr>
          <p:cNvSpPr>
            <a:spLocks noGrp="1"/>
          </p:cNvSpPr>
          <p:nvPr>
            <p:ph idx="1"/>
          </p:nvPr>
        </p:nvSpPr>
        <p:spPr>
          <a:xfrm>
            <a:off x="269507" y="240632"/>
            <a:ext cx="11444437" cy="6420050"/>
          </a:xfrm>
        </p:spPr>
        <p:txBody>
          <a:bodyPr>
            <a:normAutofit fontScale="85000" lnSpcReduction="10000"/>
          </a:bodyPr>
          <a:lstStyle/>
          <a:p>
            <a:pPr>
              <a:lnSpc>
                <a:spcPct val="110000"/>
              </a:lnSpc>
              <a:buFont typeface="Wingdings" panose="05000000000000000000" pitchFamily="2" charset="2"/>
              <a:buChar char="q"/>
            </a:pPr>
            <a:r>
              <a:rPr lang="en-US" sz="2600" b="1" dirty="0">
                <a:solidFill>
                  <a:srgbClr val="1C1D1E"/>
                </a:solidFill>
                <a:effectLst/>
                <a:ea typeface="Times New Roman" panose="02020603050405020304" pitchFamily="18" charset="0"/>
              </a:rPr>
              <a:t>3. Therefore </a:t>
            </a:r>
            <a:r>
              <a:rPr lang="en-US" sz="2600" b="1" dirty="0">
                <a:effectLst/>
                <a:ea typeface="Times New Roman" panose="02020603050405020304" pitchFamily="18" charset="0"/>
              </a:rPr>
              <a:t>, we-in the win-win movement and in this GOIS program and our books  – are considering  with appreciation the  Choosing Wisely campaign , common sense Oncology, Financial Toxicity Tumor Boards and all similar very needed endeavors</a:t>
            </a:r>
            <a:r>
              <a:rPr lang="en-US" sz="2600" b="1" dirty="0">
                <a:ea typeface="Times New Roman" panose="02020603050405020304" pitchFamily="18" charset="0"/>
              </a:rPr>
              <a:t>.  </a:t>
            </a:r>
          </a:p>
          <a:p>
            <a:pPr>
              <a:lnSpc>
                <a:spcPct val="110000"/>
              </a:lnSpc>
              <a:buFont typeface="Wingdings" panose="05000000000000000000" pitchFamily="2" charset="2"/>
              <a:buChar char="q"/>
            </a:pPr>
            <a:endParaRPr lang="en-US" sz="2600" b="1" dirty="0">
              <a:effectLst/>
              <a:ea typeface="Times New Roman" panose="02020603050405020304" pitchFamily="18" charset="0"/>
            </a:endParaRPr>
          </a:p>
          <a:p>
            <a:pPr marL="0" indent="0">
              <a:lnSpc>
                <a:spcPct val="110000"/>
              </a:lnSpc>
              <a:buNone/>
            </a:pPr>
            <a:r>
              <a:rPr lang="en-US" sz="2600" b="1" dirty="0">
                <a:effectLst/>
                <a:ea typeface="Times New Roman" panose="02020603050405020304" pitchFamily="18" charset="0"/>
              </a:rPr>
              <a:t>  </a:t>
            </a:r>
            <a:r>
              <a:rPr lang="en-US" sz="2600" b="1" dirty="0">
                <a:ea typeface="Times New Roman" panose="02020603050405020304" pitchFamily="18" charset="0"/>
              </a:rPr>
              <a:t>4. Moreover, we </a:t>
            </a:r>
            <a:r>
              <a:rPr lang="en-US" sz="2600" b="1" dirty="0">
                <a:effectLst/>
                <a:ea typeface="Times New Roman" panose="02020603050405020304" pitchFamily="18" charset="0"/>
              </a:rPr>
              <a:t>are a calling  for enhancing all proposals, initiatives  and constructive </a:t>
            </a:r>
            <a:r>
              <a:rPr lang="en-US" sz="2600" b="1" dirty="0">
                <a:ea typeface="Times New Roman" panose="02020603050405020304" pitchFamily="18" charset="0"/>
              </a:rPr>
              <a:t>endeavors </a:t>
            </a:r>
            <a:r>
              <a:rPr lang="en-US" sz="2600" b="1" dirty="0">
                <a:effectLst/>
                <a:ea typeface="Times New Roman" panose="02020603050405020304" pitchFamily="18" charset="0"/>
              </a:rPr>
              <a:t>by: </a:t>
            </a:r>
            <a:endParaRPr lang="en-US" sz="2600" b="1" dirty="0">
              <a:ea typeface="Times New Roman" panose="02020603050405020304" pitchFamily="18" charset="0"/>
            </a:endParaRPr>
          </a:p>
          <a:p>
            <a:pPr marL="0" indent="0">
              <a:lnSpc>
                <a:spcPct val="110000"/>
              </a:lnSpc>
              <a:buNone/>
            </a:pPr>
            <a:r>
              <a:rPr lang="en-US" sz="2600" b="1" dirty="0">
                <a:ea typeface="Times New Roman" panose="02020603050405020304" pitchFamily="18" charset="0"/>
              </a:rPr>
              <a:t>C</a:t>
            </a:r>
            <a:r>
              <a:rPr lang="en-US" sz="2600" b="1" dirty="0">
                <a:effectLst/>
                <a:ea typeface="Times New Roman" panose="02020603050405020304" pitchFamily="18" charset="0"/>
              </a:rPr>
              <a:t>ollaboration , Cooperation and Coordination and  broader scope, evidence based  and pragmatic  that consider wide  feasibility in the real world.  Otherwise,  the affordability of cancer care in  world, including rich countries and health economies will have increasing crisis </a:t>
            </a:r>
            <a:r>
              <a:rPr lang="en-US" sz="2600" b="1" dirty="0">
                <a:ea typeface="Times New Roman" panose="02020603050405020304" pitchFamily="18" charset="0"/>
              </a:rPr>
              <a:t>now and the future. </a:t>
            </a:r>
            <a:r>
              <a:rPr lang="en-US" sz="2600" b="1" dirty="0">
                <a:effectLst/>
                <a:ea typeface="Times New Roman" panose="02020603050405020304" pitchFamily="18" charset="0"/>
              </a:rPr>
              <a:t>  </a:t>
            </a:r>
          </a:p>
          <a:p>
            <a:pPr marL="0" indent="0">
              <a:lnSpc>
                <a:spcPct val="110000"/>
              </a:lnSpc>
              <a:buNone/>
            </a:pPr>
            <a:endParaRPr lang="en-US" sz="2600" b="1" dirty="0">
              <a:effectLst/>
              <a:ea typeface="Times New Roman" panose="02020603050405020304" pitchFamily="18" charset="0"/>
            </a:endParaRPr>
          </a:p>
          <a:p>
            <a:pPr>
              <a:lnSpc>
                <a:spcPct val="110000"/>
              </a:lnSpc>
              <a:buFont typeface="Wingdings" panose="05000000000000000000" pitchFamily="2" charset="2"/>
              <a:buChar char="q"/>
            </a:pPr>
            <a:r>
              <a:rPr lang="en-US" sz="2600" b="1" dirty="0">
                <a:effectLst/>
                <a:ea typeface="Times New Roman" panose="02020603050405020304" pitchFamily="18" charset="0"/>
              </a:rPr>
              <a:t>5. Could we come together to the conclusion that: </a:t>
            </a:r>
            <a:r>
              <a:rPr lang="en-US" sz="2600" b="1" dirty="0">
                <a:solidFill>
                  <a:srgbClr val="FF0000"/>
                </a:solidFill>
                <a:ea typeface="Times New Roman" panose="02020603050405020304" pitchFamily="18" charset="0"/>
              </a:rPr>
              <a:t>The goal of increase affordability of cancer care in the world could be achieved </a:t>
            </a:r>
            <a:r>
              <a:rPr lang="en-US" sz="2600" b="1" dirty="0">
                <a:solidFill>
                  <a:srgbClr val="FF0000"/>
                </a:solidFill>
                <a:effectLst/>
                <a:ea typeface="Times New Roman" panose="02020603050405020304" pitchFamily="18" charset="0"/>
              </a:rPr>
              <a:t>via scientific approaches that consider the triple value cancer care in different communities and within win-win notions and scenarios. The interests and incentives of all parties should be reasonably considered in the real world. </a:t>
            </a:r>
          </a:p>
          <a:p>
            <a:pPr marL="0" indent="0">
              <a:lnSpc>
                <a:spcPct val="110000"/>
              </a:lnSpc>
              <a:buNone/>
            </a:pPr>
            <a:r>
              <a:rPr lang="en-US" sz="2600" b="1" dirty="0">
                <a:ea typeface="Times New Roman" panose="02020603050405020304" pitchFamily="18" charset="0"/>
              </a:rPr>
              <a:t>                                                          </a:t>
            </a:r>
            <a:endParaRPr lang="en-US" dirty="0"/>
          </a:p>
        </p:txBody>
      </p:sp>
    </p:spTree>
    <p:extLst>
      <p:ext uri="{BB962C8B-B14F-4D97-AF65-F5344CB8AC3E}">
        <p14:creationId xmlns:p14="http://schemas.microsoft.com/office/powerpoint/2010/main" val="25194625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62E94-0B0D-7075-2FF2-AE13636ECEF4}"/>
              </a:ext>
            </a:extLst>
          </p:cNvPr>
          <p:cNvSpPr>
            <a:spLocks noGrp="1"/>
          </p:cNvSpPr>
          <p:nvPr>
            <p:ph idx="1"/>
          </p:nvPr>
        </p:nvSpPr>
        <p:spPr>
          <a:xfrm>
            <a:off x="221381" y="105878"/>
            <a:ext cx="11781321" cy="6583680"/>
          </a:xfrm>
        </p:spPr>
        <p:txBody>
          <a:bodyPr>
            <a:normAutofit lnSpcReduction="10000"/>
          </a:bodyPr>
          <a:lstStyle/>
          <a:p>
            <a:pPr marL="0" indent="0">
              <a:buNone/>
            </a:pPr>
            <a:endParaRPr lang="en-US" u="sng" dirty="0">
              <a:solidFill>
                <a:srgbClr val="FF0000"/>
              </a:solidFill>
            </a:endParaRPr>
          </a:p>
          <a:p>
            <a:pPr>
              <a:buFont typeface="Wingdings" panose="05000000000000000000" pitchFamily="2" charset="2"/>
              <a:buChar char="q"/>
            </a:pPr>
            <a:r>
              <a:rPr lang="en-US" dirty="0"/>
              <a:t>6. There are published suggestions that </a:t>
            </a:r>
            <a:r>
              <a:rPr lang="en-US" dirty="0">
                <a:solidFill>
                  <a:srgbClr val="FF0000"/>
                </a:solidFill>
              </a:rPr>
              <a:t>whole burden of discussion with patients about the costs</a:t>
            </a:r>
            <a:r>
              <a:rPr lang="en-US" dirty="0"/>
              <a:t> of treatment should be upon the treating cancer care doctors. As a clinician and researcher. I see that as not fair ; it is very hard or even cruel to discuss as a (doctor) with patients that the cost of the suggested cancer care is high than his he/she can afford, we choose wisely or follow the sense!  </a:t>
            </a:r>
          </a:p>
          <a:p>
            <a:pPr>
              <a:buFont typeface="Wingdings" panose="05000000000000000000" pitchFamily="2" charset="2"/>
              <a:buChar char="q"/>
            </a:pPr>
            <a:r>
              <a:rPr lang="en-US" dirty="0"/>
              <a:t> 7. How we can face a father or mother , or wife or husband telling that cancer care of their beloved person is not affordable to them , or to choose other less costly  care without scientific evidence that it is not less patient centered outcome and value? </a:t>
            </a:r>
          </a:p>
          <a:p>
            <a:pPr>
              <a:buFont typeface="Wingdings" panose="05000000000000000000" pitchFamily="2" charset="2"/>
              <a:buChar char="q"/>
            </a:pPr>
            <a:r>
              <a:rPr lang="en-US" dirty="0"/>
              <a:t> 8 Isn’t  better that we as cancer care givers and scientific and medical communities do </a:t>
            </a:r>
            <a:r>
              <a:rPr lang="en-US" b="1" dirty="0"/>
              <a:t>FIRST </a:t>
            </a:r>
            <a:r>
              <a:rPr lang="en-US" dirty="0"/>
              <a:t>, an effort in finding –as much as we can- scientifically acceptable and published alternatives without compromising the outcome on patients, </a:t>
            </a:r>
            <a:r>
              <a:rPr lang="en-US" b="1" dirty="0"/>
              <a:t>THEN</a:t>
            </a:r>
            <a:r>
              <a:rPr lang="en-US" dirty="0"/>
              <a:t>,  we call our wisdom and sense and not before. </a:t>
            </a:r>
          </a:p>
          <a:p>
            <a:pPr marL="0" indent="0">
              <a:lnSpc>
                <a:spcPct val="110000"/>
              </a:lnSpc>
              <a:buNone/>
            </a:pPr>
            <a:r>
              <a:rPr lang="en-US" sz="2800" b="1" dirty="0">
                <a:ea typeface="Times New Roman" panose="02020603050405020304" pitchFamily="18" charset="0"/>
              </a:rPr>
              <a:t>                                                   </a:t>
            </a:r>
            <a:endParaRPr lang="en-US" b="1" u="sng" dirty="0"/>
          </a:p>
        </p:txBody>
      </p:sp>
    </p:spTree>
    <p:extLst>
      <p:ext uri="{BB962C8B-B14F-4D97-AF65-F5344CB8AC3E}">
        <p14:creationId xmlns:p14="http://schemas.microsoft.com/office/powerpoint/2010/main" val="2953659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FCF727-C2E9-5204-D9CB-9DF47FC3B872}"/>
              </a:ext>
            </a:extLst>
          </p:cNvPr>
          <p:cNvSpPr>
            <a:spLocks noGrp="1"/>
          </p:cNvSpPr>
          <p:nvPr>
            <p:ph idx="1"/>
          </p:nvPr>
        </p:nvSpPr>
        <p:spPr>
          <a:xfrm>
            <a:off x="0" y="115503"/>
            <a:ext cx="11906451" cy="6525929"/>
          </a:xfrm>
        </p:spPr>
        <p:txBody>
          <a:bodyPr>
            <a:normAutofit fontScale="70000" lnSpcReduction="20000"/>
          </a:bodyPr>
          <a:lstStyle/>
          <a:p>
            <a:pPr>
              <a:lnSpc>
                <a:spcPct val="120000"/>
              </a:lnSpc>
              <a:buFont typeface="Wingdings" panose="05000000000000000000" pitchFamily="2" charset="2"/>
              <a:buChar char="q"/>
            </a:pPr>
            <a:r>
              <a:rPr lang="en-US" dirty="0"/>
              <a:t> 9. How some scientific works or presentations- under misunderstanding of  global oncology- to prioritize  delivering radiotherapy  in countries where there are no adequate facilities,  according to rates of expected survival of cancer?.   </a:t>
            </a:r>
          </a:p>
          <a:p>
            <a:pPr>
              <a:lnSpc>
                <a:spcPct val="120000"/>
              </a:lnSpc>
              <a:buFont typeface="Wingdings" panose="05000000000000000000" pitchFamily="2" charset="2"/>
              <a:buChar char="q"/>
            </a:pPr>
            <a:r>
              <a:rPr lang="en-US" dirty="0"/>
              <a:t> 10. How could you recommend that the treating radiation oncologist to not to deliver palliative radiotherapy as soon as  possible to  cancer Patients with severe pain </a:t>
            </a:r>
            <a:r>
              <a:rPr lang="en-US" dirty="0" err="1"/>
              <a:t>e.g</a:t>
            </a:r>
            <a:r>
              <a:rPr lang="en-US" dirty="0"/>
              <a:t>  of bone metastases or impending fracture or impending spinal cord compression or mediastinal compression?    </a:t>
            </a:r>
          </a:p>
          <a:p>
            <a:pPr>
              <a:lnSpc>
                <a:spcPct val="120000"/>
              </a:lnSpc>
              <a:buFont typeface="Wingdings" panose="05000000000000000000" pitchFamily="2" charset="2"/>
              <a:buChar char="q"/>
            </a:pPr>
            <a:r>
              <a:rPr lang="en-US" dirty="0"/>
              <a:t> 11. While there are many scientific approaches: 1) At present (Now is Now!) to double or even triple the number of treated patients by the excising radiotherapy facilities in most of countries who haven’t adequate number of services. 2) for the longer term , but starting from now , to plan to increase expansion of delivering clinical oncology services , with different adaptable , but scientific models in the real world (we mean remarkable expansion and not too much noise and festivals by organizations for yearly  0 -3 more departments or centers in the underserved regions in considerable parts of the world)</a:t>
            </a:r>
          </a:p>
          <a:p>
            <a:pPr marL="0" indent="0">
              <a:buNone/>
            </a:pPr>
            <a:r>
              <a:rPr lang="en-US" sz="2000" dirty="0"/>
              <a:t>( </a:t>
            </a:r>
            <a:r>
              <a:rPr lang="en-US" sz="2000" b="1" dirty="0"/>
              <a:t>References</a:t>
            </a:r>
            <a:r>
              <a:rPr lang="en-US" sz="2000" dirty="0"/>
              <a:t>:  </a:t>
            </a:r>
          </a:p>
          <a:p>
            <a:pPr>
              <a:buFontTx/>
              <a:buChar char="-"/>
            </a:pPr>
            <a:r>
              <a:rPr lang="en-US" sz="2000" b="1" dirty="0" err="1">
                <a:effectLst/>
                <a:latin typeface="Arial" panose="020B0604020202020204" pitchFamily="34" charset="0"/>
                <a:ea typeface="Times New Roman" panose="02020603050405020304" pitchFamily="18" charset="0"/>
              </a:rPr>
              <a:t>Elzawawy</a:t>
            </a:r>
            <a:r>
              <a:rPr lang="en-US" sz="2000" b="1" dirty="0">
                <a:effectLst/>
                <a:latin typeface="Arial" panose="020B0604020202020204" pitchFamily="34" charset="0"/>
                <a:ea typeface="Times New Roman" panose="02020603050405020304" pitchFamily="18" charset="0"/>
              </a:rPr>
              <a:t> A. (2012). Science and Affordability of Cancer Drugs and Radiotherapy in the World - Win-Win Scenarios.  In: Advances in </a:t>
            </a:r>
          </a:p>
          <a:p>
            <a:pPr marL="0" indent="0">
              <a:buNone/>
            </a:pPr>
            <a:r>
              <a:rPr lang="en-US" sz="2000" b="1" dirty="0">
                <a:effectLst/>
                <a:latin typeface="Arial" panose="020B0604020202020204" pitchFamily="34" charset="0"/>
                <a:ea typeface="Times New Roman" panose="02020603050405020304" pitchFamily="18" charset="0"/>
              </a:rPr>
              <a:t> Cancer Management, Ravinder Mohan (Ed.), </a:t>
            </a:r>
            <a:r>
              <a:rPr lang="en-US" sz="2000" b="1" dirty="0" err="1">
                <a:effectLst/>
                <a:latin typeface="Arial" panose="020B0604020202020204" pitchFamily="34" charset="0"/>
                <a:ea typeface="Times New Roman" panose="02020603050405020304" pitchFamily="18" charset="0"/>
              </a:rPr>
              <a:t>InTech</a:t>
            </a:r>
            <a:r>
              <a:rPr lang="en-US" sz="2000" b="1" dirty="0">
                <a:effectLst/>
                <a:latin typeface="Arial" panose="020B0604020202020204" pitchFamily="34" charset="0"/>
                <a:ea typeface="Times New Roman" panose="02020603050405020304" pitchFamily="18" charset="0"/>
              </a:rPr>
              <a:t>, </a:t>
            </a:r>
            <a:r>
              <a:rPr lang="en-US" sz="20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Free access and download:  </a:t>
            </a:r>
            <a:r>
              <a:rPr lang="en-US" sz="2000" b="1" u="none" strike="noStrike" dirty="0">
                <a:solidFill>
                  <a:srgbClr val="222222"/>
                </a:solidFill>
                <a:effectLst/>
                <a:latin typeface="Calibri" panose="020F0502020204030204" pitchFamily="34" charset="0"/>
                <a:ea typeface="Calibri" panose="020F0502020204030204" pitchFamily="34" charset="0"/>
                <a:cs typeface="Calibri" panose="020F0502020204030204" pitchFamily="34" charset="0"/>
                <a:hlinkClick r:id="rId2"/>
              </a:rPr>
              <a:t>https://www.intechopen.com/chapters/26808</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t> </a:t>
            </a:r>
            <a:r>
              <a:rPr lang="en-US" sz="2300" b="1" dirty="0"/>
              <a:t>-  Chapters 16-19 and 33-36 in </a:t>
            </a:r>
            <a:r>
              <a:rPr lang="en-US"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https://iopscience.iop.org/book/edit/978-0-7503-3075-6</a:t>
            </a:r>
            <a:endParaRPr lang="en-US" sz="2300" b="1" dirty="0">
              <a:effectLst/>
              <a:latin typeface="Times New Roman" panose="02020603050405020304" pitchFamily="18" charset="0"/>
              <a:ea typeface="Times New Roman" panose="02020603050405020304" pitchFamily="18" charset="0"/>
            </a:endParaRPr>
          </a:p>
          <a:p>
            <a:pPr marL="0" indent="0">
              <a:buNone/>
            </a:pPr>
            <a:endParaRPr lang="en-US" sz="1700" dirty="0"/>
          </a:p>
          <a:p>
            <a:pPr marL="0" indent="0">
              <a:lnSpc>
                <a:spcPct val="110000"/>
              </a:lnSpc>
              <a:buNone/>
            </a:pPr>
            <a:r>
              <a:rPr lang="en-US" dirty="0"/>
              <a:t>                                                         </a:t>
            </a:r>
            <a:r>
              <a:rPr lang="en-US" b="1" dirty="0">
                <a:ea typeface="Times New Roman" panose="02020603050405020304" pitchFamily="18" charset="0"/>
              </a:rPr>
              <a:t>What do you think?</a:t>
            </a:r>
          </a:p>
          <a:p>
            <a:pPr marL="0" indent="0">
              <a:lnSpc>
                <a:spcPct val="110000"/>
              </a:lnSpc>
              <a:buNone/>
            </a:pPr>
            <a:r>
              <a:rPr lang="en-US" sz="2800" b="1" dirty="0">
                <a:solidFill>
                  <a:srgbClr val="FF0000"/>
                </a:solidFill>
                <a:effectLst/>
                <a:ea typeface="Times New Roman" panose="02020603050405020304" pitchFamily="18" charset="0"/>
              </a:rPr>
              <a:t>                                          All </a:t>
            </a:r>
            <a:r>
              <a:rPr lang="en-US" sz="2800" b="1" dirty="0">
                <a:solidFill>
                  <a:srgbClr val="FF0000"/>
                </a:solidFill>
                <a:ea typeface="Times New Roman" panose="02020603050405020304" pitchFamily="18" charset="0"/>
              </a:rPr>
              <a:t>s</a:t>
            </a:r>
            <a:r>
              <a:rPr lang="en-US" sz="2800" b="1" dirty="0">
                <a:solidFill>
                  <a:srgbClr val="FF0000"/>
                </a:solidFill>
                <a:effectLst/>
                <a:ea typeface="Times New Roman" panose="02020603050405020304" pitchFamily="18" charset="0"/>
              </a:rPr>
              <a:t>takeholders and All parties will win!. </a:t>
            </a:r>
          </a:p>
          <a:p>
            <a:endParaRPr lang="en-US" dirty="0"/>
          </a:p>
          <a:p>
            <a:pPr marL="0" indent="0">
              <a:buNone/>
            </a:pPr>
            <a:endParaRPr lang="en-US" dirty="0"/>
          </a:p>
        </p:txBody>
      </p:sp>
    </p:spTree>
    <p:extLst>
      <p:ext uri="{BB962C8B-B14F-4D97-AF65-F5344CB8AC3E}">
        <p14:creationId xmlns:p14="http://schemas.microsoft.com/office/powerpoint/2010/main" val="1583432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661A7A-AC34-283F-CFB1-F20A6EDC93BF}"/>
              </a:ext>
            </a:extLst>
          </p:cNvPr>
          <p:cNvSpPr>
            <a:spLocks noGrp="1"/>
          </p:cNvSpPr>
          <p:nvPr>
            <p:ph idx="1"/>
          </p:nvPr>
        </p:nvSpPr>
        <p:spPr>
          <a:xfrm>
            <a:off x="231006" y="279132"/>
            <a:ext cx="11502190" cy="6420051"/>
          </a:xfrm>
        </p:spPr>
        <p:txBody>
          <a:bodyPr>
            <a:normAutofit fontScale="92500" lnSpcReduction="10000"/>
          </a:bodyPr>
          <a:lstStyle/>
          <a:p>
            <a:r>
              <a:rPr lang="en-US" dirty="0"/>
              <a:t>Once again, we emphasize on:  </a:t>
            </a:r>
          </a:p>
          <a:p>
            <a:endParaRPr lang="en-US" dirty="0"/>
          </a:p>
          <a:p>
            <a:pPr marL="914400" indent="-457200" algn="just">
              <a:spcBef>
                <a:spcPts val="0"/>
              </a:spcBef>
              <a:buFont typeface="Wingdings" panose="05000000000000000000" pitchFamily="2" charset="2"/>
              <a:buChar char="q"/>
              <a:tabLst>
                <a:tab pos="914400" algn="l"/>
              </a:tabLst>
            </a:pP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 We don’t claim that we have the completely perfect statements  or complete truth . Science is a perpetual searching , forever!.</a:t>
            </a:r>
          </a:p>
          <a:p>
            <a:pPr indent="0" algn="just">
              <a:spcBef>
                <a:spcPts val="0"/>
              </a:spcBef>
              <a:buNone/>
              <a:tabLst>
                <a:tab pos="914400" algn="l"/>
              </a:tabLst>
            </a:pP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 </a:t>
            </a:r>
          </a:p>
          <a:p>
            <a:pPr marL="914400" indent="-457200" algn="just">
              <a:spcBef>
                <a:spcPts val="0"/>
              </a:spcBef>
              <a:buFont typeface="Wingdings" panose="05000000000000000000" pitchFamily="2" charset="2"/>
              <a:buChar char="q"/>
              <a:tabLst>
                <a:tab pos="914400" algn="l"/>
              </a:tabLst>
            </a:pP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So , Live , recorded panels are organized as a part of the program. We are open for all views. This could enrich science and the cause of cancer care.</a:t>
            </a:r>
          </a:p>
          <a:p>
            <a:pPr marL="457200" algn="just">
              <a:spcBef>
                <a:spcPts val="0"/>
              </a:spcBef>
              <a:tabLst>
                <a:tab pos="914400" algn="l"/>
              </a:tabLst>
            </a:pPr>
            <a:endPar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742950" indent="-285750" algn="just">
              <a:spcBef>
                <a:spcPts val="0"/>
              </a:spcBef>
              <a:buFont typeface="Wingdings" panose="05000000000000000000" pitchFamily="2" charset="2"/>
              <a:buChar char="q"/>
              <a:tabLst>
                <a:tab pos="914400" algn="l"/>
              </a:tabLst>
            </a:pP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 All feedback, additions, comments, advice, constructive critics  and new suggestions  are welcomed.  </a:t>
            </a:r>
          </a:p>
          <a:p>
            <a:pPr marL="457200" indent="0" algn="just">
              <a:spcBef>
                <a:spcPts val="0"/>
              </a:spcBef>
              <a:buNone/>
              <a:tabLst>
                <a:tab pos="914400" algn="l"/>
              </a:tabLst>
            </a:pP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 </a:t>
            </a:r>
          </a:p>
          <a:p>
            <a:pPr marL="0" indent="0">
              <a:buNone/>
            </a:pPr>
            <a:r>
              <a:rPr lang="en-US" dirty="0"/>
              <a:t>     If you like to get a pdf copy of the slides, please feel free to send us   </a:t>
            </a:r>
            <a:r>
              <a:rPr lang="en-US" dirty="0" err="1">
                <a:hlinkClick r:id="rId2"/>
              </a:rPr>
              <a:t>feedback@icedoc.website</a:t>
            </a:r>
            <a:r>
              <a:rPr lang="en-US" dirty="0"/>
              <a:t>  </a:t>
            </a:r>
          </a:p>
          <a:p>
            <a:pPr marL="0" indent="0">
              <a:buNone/>
            </a:pPr>
            <a:endParaRPr lang="en-US" dirty="0"/>
          </a:p>
          <a:p>
            <a:pPr marL="0" indent="0">
              <a:buNone/>
            </a:pPr>
            <a:r>
              <a:rPr lang="en-US" dirty="0"/>
              <a:t>                                           End of Part 3 of 3.                      </a:t>
            </a:r>
          </a:p>
          <a:p>
            <a:pPr marL="0" indent="0">
              <a:buNone/>
            </a:pPr>
            <a:r>
              <a:rPr lang="en-US" dirty="0"/>
              <a:t>                               </a:t>
            </a:r>
            <a:r>
              <a:rPr lang="en-US" sz="3600" dirty="0"/>
              <a:t>Thank you for your attention  </a:t>
            </a:r>
          </a:p>
          <a:p>
            <a:pPr marL="742950" indent="-285750" algn="just">
              <a:spcBef>
                <a:spcPts val="0"/>
              </a:spcBef>
              <a:buFont typeface="Wingdings" panose="05000000000000000000" pitchFamily="2" charset="2"/>
              <a:buChar char="q"/>
              <a:tabLst>
                <a:tab pos="914400" algn="l"/>
              </a:tabLst>
            </a:pPr>
            <a:endPar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8417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429C56-0A1C-6BCA-1174-1F54D1F78EB8}"/>
              </a:ext>
            </a:extLst>
          </p:cNvPr>
          <p:cNvSpPr>
            <a:spLocks noGrp="1"/>
          </p:cNvSpPr>
          <p:nvPr>
            <p:ph idx="1"/>
          </p:nvPr>
        </p:nvSpPr>
        <p:spPr>
          <a:xfrm>
            <a:off x="308008" y="202131"/>
            <a:ext cx="11685070" cy="6545178"/>
          </a:xfrm>
        </p:spPr>
        <p:txBody>
          <a:bodyPr>
            <a:normAutofit/>
          </a:bodyPr>
          <a:lstStyle/>
          <a:p>
            <a:endParaRPr lang="en-US" kern="0" dirty="0">
              <a:latin typeface="Arial" panose="020B0604020202020204" pitchFamily="34" charset="0"/>
              <a:ea typeface="Times New Roman" panose="02020603050405020304" pitchFamily="18" charset="0"/>
            </a:endParaRPr>
          </a:p>
          <a:p>
            <a:pPr marL="0" indent="0">
              <a:buNone/>
            </a:pPr>
            <a:r>
              <a:rPr lang="en-US" kern="0" dirty="0">
                <a:effectLst/>
                <a:latin typeface="Arial" panose="020B0604020202020204" pitchFamily="34" charset="0"/>
                <a:ea typeface="Times New Roman" panose="02020603050405020304" pitchFamily="18" charset="0"/>
              </a:rPr>
              <a:t>The objective of these 3th , 4th and 5</a:t>
            </a:r>
            <a:r>
              <a:rPr lang="en-US" kern="0" baseline="30000" dirty="0">
                <a:effectLst/>
                <a:latin typeface="Arial" panose="020B0604020202020204" pitchFamily="34" charset="0"/>
                <a:ea typeface="Times New Roman" panose="02020603050405020304" pitchFamily="18" charset="0"/>
              </a:rPr>
              <a:t>th</a:t>
            </a:r>
            <a:r>
              <a:rPr lang="en-US" kern="0" dirty="0">
                <a:effectLst/>
                <a:latin typeface="Arial" panose="020B0604020202020204" pitchFamily="34" charset="0"/>
                <a:ea typeface="Times New Roman" panose="02020603050405020304" pitchFamily="18" charset="0"/>
              </a:rPr>
              <a:t> ASCO-</a:t>
            </a:r>
            <a:r>
              <a:rPr lang="en-US" kern="0" dirty="0">
                <a:latin typeface="Arial" panose="020B0604020202020204" pitchFamily="34" charset="0"/>
                <a:ea typeface="Times New Roman" panose="02020603050405020304" pitchFamily="18" charset="0"/>
              </a:rPr>
              <a:t>GOIS Webinar  </a:t>
            </a:r>
            <a:r>
              <a:rPr lang="en-US" kern="0" dirty="0">
                <a:effectLst/>
                <a:latin typeface="Arial" panose="020B0604020202020204" pitchFamily="34" charset="0"/>
                <a:ea typeface="Times New Roman" panose="02020603050405020304" pitchFamily="18" charset="0"/>
              </a:rPr>
              <a:t>is to present some examples of the published studies and ideas of many authors.  </a:t>
            </a:r>
          </a:p>
          <a:p>
            <a:pPr marL="0" indent="0">
              <a:buNone/>
            </a:pPr>
            <a:endParaRPr lang="en-US" kern="0" dirty="0">
              <a:latin typeface="Arial" panose="020B0604020202020204" pitchFamily="34" charset="0"/>
              <a:ea typeface="Times New Roman" panose="02020603050405020304" pitchFamily="18" charset="0"/>
            </a:endParaRPr>
          </a:p>
          <a:p>
            <a:pPr marL="0" indent="0">
              <a:buNone/>
            </a:pPr>
            <a:r>
              <a:rPr lang="en-US" kern="0" dirty="0">
                <a:effectLst/>
                <a:latin typeface="Arial" panose="020B0604020202020204" pitchFamily="34" charset="0"/>
                <a:ea typeface="Times New Roman" panose="02020603050405020304" pitchFamily="18" charset="0"/>
              </a:rPr>
              <a:t>We don’t claim that all these approaches are exclusive or final solutions. Nevertheless, it shows that there are unlimited approaches for scientific studies and researches that could lead to lower the total costs without diminishing cancer treatment outcome. This could potentially increase opportunities of patient-centered value of cancer care.</a:t>
            </a:r>
            <a:endParaRPr lang="en-US" dirty="0"/>
          </a:p>
        </p:txBody>
      </p:sp>
    </p:spTree>
    <p:extLst>
      <p:ext uri="{BB962C8B-B14F-4D97-AF65-F5344CB8AC3E}">
        <p14:creationId xmlns:p14="http://schemas.microsoft.com/office/powerpoint/2010/main" val="372506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D15C2-3C04-45BC-F06C-520FE9F92E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0241CB-99D4-4973-8505-2AE2EE5407B1}"/>
              </a:ext>
            </a:extLst>
          </p:cNvPr>
          <p:cNvSpPr>
            <a:spLocks noGrp="1"/>
          </p:cNvSpPr>
          <p:nvPr>
            <p:ph idx="1"/>
          </p:nvPr>
        </p:nvSpPr>
        <p:spPr>
          <a:xfrm>
            <a:off x="298383" y="192505"/>
            <a:ext cx="11598442" cy="6506678"/>
          </a:xfrm>
        </p:spPr>
        <p:txBody>
          <a:bodyPr>
            <a:normAutofit/>
          </a:bodyPr>
          <a:lstStyle/>
          <a:p>
            <a:pPr marR="0">
              <a:lnSpc>
                <a:spcPct val="107000"/>
              </a:lnSpc>
              <a:spcBef>
                <a:spcPts val="0"/>
              </a:spcBef>
              <a:spcAft>
                <a:spcPts val="800"/>
              </a:spcAft>
              <a:buFont typeface="Wingdings" panose="05000000000000000000" pitchFamily="2" charset="2"/>
              <a:buChar char="q"/>
            </a:pPr>
            <a:endParaRPr lang="en-US" sz="24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endParaRPr>
          </a:p>
          <a:p>
            <a:pPr marL="0" indent="0">
              <a:lnSpc>
                <a:spcPct val="107000"/>
              </a:lnSpc>
              <a:spcBef>
                <a:spcPts val="0"/>
              </a:spcBef>
              <a:spcAft>
                <a:spcPts val="800"/>
              </a:spcAft>
              <a:buNone/>
            </a:pPr>
            <a:r>
              <a:rPr lang="en-US" sz="2400" b="1" u="sng" dirty="0"/>
              <a:t>Reminder: In this slide  and the next four slides, we summarize points about the win-win scientific initiative and GOIS.</a:t>
            </a:r>
          </a:p>
          <a:p>
            <a:pPr marL="0" marR="0" indent="0">
              <a:lnSpc>
                <a:spcPct val="107000"/>
              </a:lnSpc>
              <a:spcBef>
                <a:spcPts val="0"/>
              </a:spcBef>
              <a:spcAft>
                <a:spcPts val="800"/>
              </a:spcAft>
              <a:buNone/>
            </a:pPr>
            <a:endParaRPr lang="en-US" sz="2400" b="1" kern="100" dirty="0">
              <a:solidFill>
                <a:srgbClr val="000000"/>
              </a:solidFill>
              <a:latin typeface="Calibri" panose="020F0502020204030204" pitchFamily="34" charset="0"/>
              <a:ea typeface="Calibri" panose="020F0502020204030204" pitchFamily="34" charset="0"/>
              <a:cs typeface="Cambria" panose="02040503050406030204" pitchFamily="18" charset="0"/>
            </a:endParaRPr>
          </a:p>
          <a:p>
            <a:pPr marL="0" marR="0" indent="0">
              <a:lnSpc>
                <a:spcPct val="107000"/>
              </a:lnSpc>
              <a:spcBef>
                <a:spcPts val="0"/>
              </a:spcBef>
              <a:spcAft>
                <a:spcPts val="800"/>
              </a:spcAft>
              <a:buNone/>
            </a:pPr>
            <a:r>
              <a:rPr lang="en-US" sz="24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a:t>
            </a:r>
          </a:p>
          <a:p>
            <a:pPr marR="0">
              <a:lnSpc>
                <a:spcPct val="107000"/>
              </a:lnSpc>
              <a:spcBef>
                <a:spcPts val="0"/>
              </a:spcBef>
              <a:spcAft>
                <a:spcPts val="800"/>
              </a:spcAft>
              <a:buFont typeface="Wingdings" panose="05000000000000000000" pitchFamily="2" charset="2"/>
              <a:buChar char="q"/>
            </a:pPr>
            <a:r>
              <a:rPr lang="en-US" sz="24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The 2 wings of the win-win international scientific initiative are:   </a:t>
            </a:r>
          </a:p>
          <a:p>
            <a:pPr marL="0" marR="0" indent="0">
              <a:lnSpc>
                <a:spcPct val="107000"/>
              </a:lnSpc>
              <a:spcBef>
                <a:spcPts val="0"/>
              </a:spcBef>
              <a:spcAft>
                <a:spcPts val="800"/>
              </a:spcAft>
              <a:buNone/>
            </a:pPr>
            <a:r>
              <a:rPr lang="en-US" sz="24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1- To increase of affordability of better value  cancer care in the world, via scientific approaches, education , studies  and win-win models that consider the interests of all stakeholders. All will win.  </a:t>
            </a:r>
          </a:p>
          <a:p>
            <a:pPr marL="0" marR="0" indent="0">
              <a:lnSpc>
                <a:spcPct val="107000"/>
              </a:lnSpc>
              <a:spcBef>
                <a:spcPts val="0"/>
              </a:spcBef>
              <a:spcAft>
                <a:spcPts val="800"/>
              </a:spcAft>
              <a:buNone/>
            </a:pPr>
            <a:r>
              <a:rPr lang="en-US" sz="2400" b="1" kern="100" dirty="0">
                <a:solidFill>
                  <a:srgbClr val="000000"/>
                </a:solidFill>
                <a:latin typeface="Calibri" panose="020F0502020204030204" pitchFamily="34" charset="0"/>
                <a:ea typeface="Calibri" panose="020F0502020204030204" pitchFamily="34" charset="0"/>
                <a:cs typeface="Cambria" panose="02040503050406030204" pitchFamily="18" charset="0"/>
              </a:rPr>
              <a:t>2- To increase the number and quality of cancer care services in the world via catalyst actions and relevant  education and training. </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100" b="1" u="sng"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hlinkClick r:id="rId2"/>
              </a:rPr>
              <a:t> www.icedoc.org/winwin.htm</a:t>
            </a:r>
            <a:r>
              <a:rPr lang="en-US" sz="21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&amp; </a:t>
            </a:r>
            <a:r>
              <a:rPr lang="en-US" sz="2100" b="1" u="sng"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hlinkClick r:id="rId3"/>
              </a:rPr>
              <a:t>www.</a:t>
            </a:r>
            <a:r>
              <a:rPr lang="en-US" sz="2100" b="1" u="sng" kern="100" dirty="0">
                <a:solidFill>
                  <a:srgbClr val="000000"/>
                </a:solidFill>
                <a:latin typeface="Calibri" panose="020F0502020204030204" pitchFamily="34" charset="0"/>
                <a:ea typeface="Calibri" panose="020F0502020204030204" pitchFamily="34" charset="0"/>
                <a:cs typeface="Cambria" panose="02040503050406030204" pitchFamily="18" charset="0"/>
                <a:hlinkClick r:id="rId3"/>
              </a:rPr>
              <a:t>icedoc</a:t>
            </a:r>
            <a:r>
              <a:rPr lang="en-US" sz="2100" b="1" u="sng"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hlinkClick r:id="rId3"/>
              </a:rPr>
              <a:t>.website</a:t>
            </a:r>
            <a:r>
              <a:rPr lang="en-US" sz="21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&amp; </a:t>
            </a:r>
            <a:r>
              <a:rPr lang="en-US" sz="21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hlinkClick r:id="rId4"/>
              </a:rPr>
              <a:t>www.icedoc.net</a:t>
            </a:r>
            <a:r>
              <a:rPr lang="en-US" sz="21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a:t>
            </a: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50867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BBC2B-45FB-1910-7BA6-25F96BD955D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705D3-0DE3-FBDF-037F-91DA9E12E54B}"/>
              </a:ext>
            </a:extLst>
          </p:cNvPr>
          <p:cNvSpPr>
            <a:spLocks noGrp="1"/>
          </p:cNvSpPr>
          <p:nvPr>
            <p:ph idx="1"/>
          </p:nvPr>
        </p:nvSpPr>
        <p:spPr>
          <a:xfrm>
            <a:off x="246579" y="154112"/>
            <a:ext cx="11589249" cy="6606284"/>
          </a:xfrm>
        </p:spPr>
        <p:txBody>
          <a:bodyPr/>
          <a:lstStyle/>
          <a:p>
            <a:pPr marL="0" marR="0" indent="0">
              <a:lnSpc>
                <a:spcPct val="107000"/>
              </a:lnSpc>
              <a:spcBef>
                <a:spcPts val="0"/>
              </a:spcBef>
              <a:spcAft>
                <a:spcPts val="800"/>
              </a:spcAft>
              <a:buNone/>
            </a:pPr>
            <a:r>
              <a:rPr lang="en-US" b="1" kern="100" dirty="0">
                <a:solidFill>
                  <a:srgbClr val="000000"/>
                </a:solidFill>
                <a:latin typeface="Calibri" panose="020F0502020204030204" pitchFamily="34" charset="0"/>
                <a:ea typeface="Calibri" panose="020F0502020204030204" pitchFamily="34" charset="0"/>
                <a:cs typeface="Cambria" panose="02040503050406030204" pitchFamily="18" charset="0"/>
              </a:rPr>
              <a:t> II. </a:t>
            </a:r>
            <a:endPar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endParaRPr>
          </a:p>
          <a:p>
            <a:pPr marR="0">
              <a:lnSpc>
                <a:spcPct val="107000"/>
              </a:lnSpc>
              <a:spcBef>
                <a:spcPts val="0"/>
              </a:spcBef>
              <a:spcAft>
                <a:spcPts val="800"/>
              </a:spcAft>
              <a:buFont typeface="Wingdings" panose="05000000000000000000" pitchFamily="2" charset="2"/>
              <a:buChar char="q"/>
            </a:pPr>
            <a:r>
              <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Hence, there is a great need for wide education and training programs </a:t>
            </a:r>
            <a:r>
              <a:rPr lang="en-US" sz="2800" b="1" u="sng"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rPr>
              <a:t>focused on </a:t>
            </a:r>
            <a:r>
              <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the goal on how to enhance human capacities and resources that adopt and lead the scientific movement to increase affordability of triple value cancer care  ( the patients , the community and science)  for millions of cancer patients-with dignity- in the real world.  </a:t>
            </a:r>
            <a:r>
              <a:rPr lang="en-US" sz="2800" b="1" u="sng"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rPr>
              <a:t>( Not just the usual ready made programs  or stereotype repeated curricula) </a:t>
            </a:r>
          </a:p>
          <a:p>
            <a:pPr marL="0" marR="0" indent="0">
              <a:lnSpc>
                <a:spcPct val="107000"/>
              </a:lnSpc>
              <a:spcBef>
                <a:spcPts val="0"/>
              </a:spcBef>
              <a:spcAft>
                <a:spcPts val="800"/>
              </a:spcAft>
              <a:buNone/>
            </a:pPr>
            <a:endParaRPr lang="en-US" sz="2800" b="1"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endParaRPr>
          </a:p>
          <a:p>
            <a:pPr marR="0">
              <a:lnSpc>
                <a:spcPct val="107000"/>
              </a:lnSpc>
              <a:spcBef>
                <a:spcPts val="0"/>
              </a:spcBef>
              <a:spcAft>
                <a:spcPts val="800"/>
              </a:spcAft>
              <a:buFont typeface="Wingdings" panose="05000000000000000000" pitchFamily="2" charset="2"/>
              <a:buChar char="q"/>
            </a:pPr>
            <a:r>
              <a:rPr lang="en-US" sz="2800" b="1"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rPr>
              <a:t>Global Oncology-Implementing Science (GOIS) </a:t>
            </a:r>
            <a:r>
              <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program </a:t>
            </a:r>
            <a:r>
              <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hlinkClick r:id="rId2"/>
              </a:rPr>
              <a:t>www.icedoc.website</a:t>
            </a:r>
            <a:r>
              <a:rPr lang="en-US" sz="2800" b="1" kern="1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  is a part of the Global Oncology University (The Virtual GO-U). It is an example of collaborative model </a:t>
            </a:r>
            <a:r>
              <a:rPr lang="en-US" sz="2800" b="1" u="sng"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rPr>
              <a:t>that could contribute  in serving this</a:t>
            </a:r>
            <a:r>
              <a:rPr lang="en-US" sz="2800" b="1" u="sng" kern="100" dirty="0">
                <a:solidFill>
                  <a:srgbClr val="FF0000"/>
                </a:solidFill>
                <a:latin typeface="Calibri" panose="020F0502020204030204" pitchFamily="34" charset="0"/>
                <a:ea typeface="Calibri" panose="020F0502020204030204" pitchFamily="34" charset="0"/>
                <a:cs typeface="Cambria" panose="02040503050406030204" pitchFamily="18" charset="0"/>
              </a:rPr>
              <a:t> defined goal </a:t>
            </a:r>
            <a:r>
              <a:rPr lang="en-US" sz="2800" b="1" u="sng" kern="100" dirty="0">
                <a:solidFill>
                  <a:srgbClr val="FF0000"/>
                </a:solidFill>
                <a:effectLst/>
                <a:latin typeface="Calibri" panose="020F0502020204030204" pitchFamily="34" charset="0"/>
                <a:ea typeface="Calibri" panose="020F0502020204030204" pitchFamily="34" charset="0"/>
                <a:cs typeface="Cambria" panose="02040503050406030204" pitchFamily="18" charset="0"/>
              </a:rPr>
              <a:t>in the world.   </a:t>
            </a:r>
            <a:endParaRPr lang="en-US" sz="2800" b="1" u="sng"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075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C3838-BED4-3A95-0443-337680D637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2C83EA-80BC-6412-FC20-286A936E1A48}"/>
              </a:ext>
            </a:extLst>
          </p:cNvPr>
          <p:cNvSpPr>
            <a:spLocks noGrp="1"/>
          </p:cNvSpPr>
          <p:nvPr>
            <p:ph idx="1"/>
          </p:nvPr>
        </p:nvSpPr>
        <p:spPr>
          <a:xfrm>
            <a:off x="0" y="0"/>
            <a:ext cx="12191999" cy="6983427"/>
          </a:xfrm>
        </p:spPr>
        <p:txBody>
          <a:bodyPr>
            <a:normAutofit fontScale="92500" lnSpcReduction="10000"/>
          </a:bodyPr>
          <a:lstStyle/>
          <a:p>
            <a:pPr marL="0" indent="0">
              <a:buNone/>
            </a:pPr>
            <a:r>
              <a:rPr lang="en-US" sz="2800" b="1" dirty="0"/>
              <a:t>III.</a:t>
            </a:r>
          </a:p>
          <a:p>
            <a:r>
              <a:rPr lang="en-US" b="1" dirty="0"/>
              <a:t>The win-win initiative is a notion and not one more competing organization  it is replacing any , but collaborating and  complementing. It is a forum for all. As concepts and notions than it could belong and adopted by all </a:t>
            </a:r>
            <a:endParaRPr lang="en-US" sz="2800" b="1" dirty="0"/>
          </a:p>
          <a:p>
            <a:r>
              <a:rPr lang="en-US" sz="2800" b="1" dirty="0">
                <a:solidFill>
                  <a:srgbClr val="FF0000"/>
                </a:solidFill>
              </a:rPr>
              <a:t>The Win-Win  movement </a:t>
            </a:r>
            <a:r>
              <a:rPr lang="en-US" b="1" dirty="0">
                <a:solidFill>
                  <a:schemeClr val="tx2"/>
                </a:solidFill>
              </a:rPr>
              <a:t>-</a:t>
            </a:r>
            <a:r>
              <a:rPr lang="en-US" sz="2800" b="1" dirty="0">
                <a:solidFill>
                  <a:schemeClr val="tx2"/>
                </a:solidFill>
              </a:rPr>
              <a:t>introduced by Ahmed </a:t>
            </a:r>
            <a:r>
              <a:rPr lang="en-US" sz="2800" b="1" dirty="0" err="1">
                <a:solidFill>
                  <a:schemeClr val="tx2"/>
                </a:solidFill>
              </a:rPr>
              <a:t>Elzawawy</a:t>
            </a:r>
            <a:r>
              <a:rPr lang="en-US" sz="2800" b="1" dirty="0">
                <a:solidFill>
                  <a:schemeClr val="tx2"/>
                </a:solidFill>
              </a:rPr>
              <a:t> in December 2007 </a:t>
            </a:r>
            <a:r>
              <a:rPr lang="en-US" sz="2800" b="1" dirty="0">
                <a:solidFill>
                  <a:srgbClr val="FF0000"/>
                </a:solidFill>
              </a:rPr>
              <a:t>after inspiring  and consultations with many experts and stakeholders</a:t>
            </a:r>
            <a:r>
              <a:rPr lang="en-US" b="1" dirty="0">
                <a:solidFill>
                  <a:srgbClr val="FF0000"/>
                </a:solidFill>
              </a:rPr>
              <a:t> in the world</a:t>
            </a:r>
            <a:r>
              <a:rPr lang="en-US" sz="2800" b="1" dirty="0">
                <a:solidFill>
                  <a:srgbClr val="FF0000"/>
                </a:solidFill>
              </a:rPr>
              <a:t> </a:t>
            </a:r>
            <a:r>
              <a:rPr lang="en-US" sz="2800" b="1" dirty="0">
                <a:solidFill>
                  <a:schemeClr val="tx2"/>
                </a:solidFill>
              </a:rPr>
              <a:t>- </a:t>
            </a:r>
            <a:r>
              <a:rPr lang="en-US" sz="2800" b="1" u="sng" dirty="0">
                <a:solidFill>
                  <a:schemeClr val="tx2"/>
                </a:solidFill>
              </a:rPr>
              <a:t>aims at the increase of affordability of better value cancer care for millions of underserved cancer  patients in the world , in rich countries and LMICS,  via scientific approaches and within</a:t>
            </a:r>
            <a:r>
              <a:rPr lang="en-US" sz="2800" b="1" u="sng" dirty="0"/>
              <a:t> </a:t>
            </a:r>
            <a:r>
              <a:rPr lang="en-US" sz="2800" b="1" u="sng" dirty="0">
                <a:solidFill>
                  <a:srgbClr val="FF0000"/>
                </a:solidFill>
              </a:rPr>
              <a:t>win-win scenarios   </a:t>
            </a:r>
            <a:r>
              <a:rPr lang="en-US" sz="2800" b="1" u="sng" dirty="0">
                <a:solidFill>
                  <a:schemeClr val="tx2"/>
                </a:solidFill>
              </a:rPr>
              <a:t>( what </a:t>
            </a:r>
            <a:r>
              <a:rPr lang="en-US" b="1" u="sng" dirty="0">
                <a:solidFill>
                  <a:schemeClr val="tx2"/>
                </a:solidFill>
              </a:rPr>
              <a:t>we call</a:t>
            </a:r>
            <a:r>
              <a:rPr lang="en-US" sz="2800" b="1" u="sng" dirty="0">
                <a:solidFill>
                  <a:schemeClr val="tx2"/>
                </a:solidFill>
              </a:rPr>
              <a:t> </a:t>
            </a:r>
            <a:r>
              <a:rPr lang="en-US" sz="2800" b="1" u="sng" dirty="0">
                <a:solidFill>
                  <a:srgbClr val="FF0000"/>
                </a:solidFill>
              </a:rPr>
              <a:t>the Goal</a:t>
            </a:r>
            <a:r>
              <a:rPr lang="en-US" sz="2800" b="1" dirty="0"/>
              <a:t>) </a:t>
            </a:r>
            <a:r>
              <a:rPr lang="en-US" sz="2800" b="1" dirty="0">
                <a:hlinkClick r:id="rId2"/>
              </a:rPr>
              <a:t>www.icedoc.org</a:t>
            </a:r>
            <a:r>
              <a:rPr lang="en-US" b="1" dirty="0"/>
              <a:t>.  </a:t>
            </a:r>
            <a:r>
              <a:rPr lang="en-US" sz="2800" b="1" dirty="0"/>
              <a:t>  </a:t>
            </a:r>
          </a:p>
          <a:p>
            <a:r>
              <a:rPr lang="en-US" sz="2600" b="1" dirty="0">
                <a:solidFill>
                  <a:srgbClr val="FF0000"/>
                </a:solidFill>
              </a:rPr>
              <a:t> </a:t>
            </a:r>
            <a:r>
              <a:rPr lang="en-US" sz="2600" b="1" dirty="0">
                <a:solidFill>
                  <a:schemeClr val="tx2"/>
                </a:solidFill>
              </a:rPr>
              <a:t>It is a notion of collaborating with all to achieve our sole goal.  One of its flavors(!) or brand is that it belongs and owned by all!</a:t>
            </a:r>
          </a:p>
          <a:p>
            <a:r>
              <a:rPr lang="en-US" sz="2400" b="1" dirty="0">
                <a:solidFill>
                  <a:schemeClr val="tx2"/>
                </a:solidFill>
              </a:rPr>
              <a:t>We don’t claim any invention. It is based and inspired from the scientific works of many scientists and authors. We don’t seek for praise , but, the glory is for the real doers everywhere.</a:t>
            </a:r>
          </a:p>
          <a:p>
            <a:r>
              <a:rPr lang="en-US" sz="2400" b="1" dirty="0">
                <a:solidFill>
                  <a:srgbClr val="FF0000"/>
                </a:solidFill>
              </a:rPr>
              <a:t>The win-win is a message of love , expressed in scientific explorations and </a:t>
            </a:r>
            <a:r>
              <a:rPr lang="en-US" sz="3900" b="1" dirty="0">
                <a:solidFill>
                  <a:srgbClr val="FF0000"/>
                </a:solidFill>
              </a:rPr>
              <a:t>collaboration</a:t>
            </a:r>
            <a:r>
              <a:rPr lang="en-US" sz="2400" b="1" dirty="0">
                <a:solidFill>
                  <a:srgbClr val="FF0000"/>
                </a:solidFill>
              </a:rPr>
              <a:t>  to serve the cause of affordability of better value cancer care with dignity for all, regardless their nationalities, beliefs or colors. </a:t>
            </a:r>
          </a:p>
          <a:p>
            <a:endParaRPr lang="en-US" sz="2400" b="1" dirty="0">
              <a:solidFill>
                <a:srgbClr val="FF0000"/>
              </a:solidFill>
            </a:endParaRPr>
          </a:p>
          <a:p>
            <a:pPr marL="0" indent="0">
              <a:buNone/>
            </a:pPr>
            <a:r>
              <a:rPr lang="en-US" sz="2000" b="1" dirty="0"/>
              <a:t>(Visit </a:t>
            </a:r>
            <a:r>
              <a:rPr lang="en-US" sz="2000" b="1" dirty="0">
                <a:hlinkClick r:id="rId3"/>
              </a:rPr>
              <a:t>www.gois.website</a:t>
            </a:r>
            <a:r>
              <a:rPr lang="en-US" sz="2000" b="1" dirty="0"/>
              <a:t>  &amp; links to our win-win initiative and books in </a:t>
            </a:r>
            <a:r>
              <a:rPr lang="en-US" sz="2000" b="1" dirty="0">
                <a:hlinkClick r:id="rId2"/>
              </a:rPr>
              <a:t>www.icedoc.org</a:t>
            </a:r>
            <a:r>
              <a:rPr lang="en-US" sz="2000" b="1" dirty="0"/>
              <a:t> )  </a:t>
            </a: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rPr>
              <a:t>Approaching Global Oncology. The win-win model” </a:t>
            </a:r>
            <a:r>
              <a:rPr lang="en-US" sz="1800" b="1"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https://iopscience.iop.org/book/edit/978-0-7503-3075-6.pdf</a:t>
            </a:r>
            <a:r>
              <a:rPr lang="en-US" sz="1800" b="1" kern="1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en-US" sz="2000" b="1" dirty="0"/>
          </a:p>
        </p:txBody>
      </p:sp>
    </p:spTree>
    <p:extLst>
      <p:ext uri="{BB962C8B-B14F-4D97-AF65-F5344CB8AC3E}">
        <p14:creationId xmlns:p14="http://schemas.microsoft.com/office/powerpoint/2010/main" val="3106279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FF7D1-1D0F-81FC-374B-3CB340E63AC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774755-8F83-BAB7-1CAF-148905C32F2A}"/>
              </a:ext>
            </a:extLst>
          </p:cNvPr>
          <p:cNvSpPr>
            <a:spLocks noGrp="1"/>
          </p:cNvSpPr>
          <p:nvPr>
            <p:ph idx="1"/>
          </p:nvPr>
        </p:nvSpPr>
        <p:spPr>
          <a:xfrm>
            <a:off x="1" y="205483"/>
            <a:ext cx="11353800" cy="6411074"/>
          </a:xfrm>
        </p:spPr>
        <p:txBody>
          <a:bodyPr>
            <a:normAutofit fontScale="92500" lnSpcReduction="20000"/>
          </a:bodyPr>
          <a:lstStyle/>
          <a:p>
            <a:pPr marL="0" indent="0">
              <a:buNone/>
            </a:pPr>
            <a:r>
              <a:rPr lang="en-US" dirty="0"/>
              <a:t>IV</a:t>
            </a:r>
          </a:p>
          <a:p>
            <a:pPr marL="0" indent="0">
              <a:buNone/>
            </a:pPr>
            <a:r>
              <a:rPr lang="en-US" sz="2800" b="1" u="sng" dirty="0">
                <a:solidFill>
                  <a:srgbClr val="FF0000"/>
                </a:solidFill>
              </a:rPr>
              <a:t>In the real world Why  it should be win-win?</a:t>
            </a:r>
            <a:r>
              <a:rPr lang="en-US" sz="2800" b="1" dirty="0">
                <a:solidFill>
                  <a:srgbClr val="FF0000"/>
                </a:solidFill>
              </a:rPr>
              <a:t>:</a:t>
            </a:r>
          </a:p>
          <a:p>
            <a:pPr marL="0" indent="0">
              <a:buNone/>
            </a:pPr>
            <a:r>
              <a:rPr lang="en-US" b="1" u="sng" dirty="0">
                <a:solidFill>
                  <a:schemeClr val="tx2"/>
                </a:solidFill>
              </a:rPr>
              <a:t>T</a:t>
            </a:r>
            <a:r>
              <a:rPr lang="en-US" sz="2800" b="1" u="sng" dirty="0">
                <a:solidFill>
                  <a:schemeClr val="tx2"/>
                </a:solidFill>
              </a:rPr>
              <a:t>here is a great need for more  focused scientific works,  exploration and win-win collaborations </a:t>
            </a:r>
            <a:r>
              <a:rPr lang="en-US" sz="2800" b="1" dirty="0">
                <a:solidFill>
                  <a:schemeClr val="tx2"/>
                </a:solidFill>
              </a:rPr>
              <a:t>that </a:t>
            </a:r>
            <a:r>
              <a:rPr lang="en-US" b="1" dirty="0">
                <a:solidFill>
                  <a:schemeClr val="tx2"/>
                </a:solidFill>
              </a:rPr>
              <a:t>would </a:t>
            </a:r>
            <a:r>
              <a:rPr lang="en-US" sz="2800" b="1" dirty="0">
                <a:solidFill>
                  <a:schemeClr val="tx2"/>
                </a:solidFill>
              </a:rPr>
              <a:t>lead  to enormous innovation and unprecedent  progress in cancer care and control with stress on several scientific approaches  for wider affordability of BETTER VALUE care in the world</a:t>
            </a:r>
            <a:r>
              <a:rPr lang="en-US" sz="2800" b="1" dirty="0">
                <a:solidFill>
                  <a:srgbClr val="FF0000"/>
                </a:solidFill>
              </a:rPr>
              <a:t>. </a:t>
            </a:r>
            <a:r>
              <a:rPr lang="en-US" sz="2800" b="1" dirty="0">
                <a:solidFill>
                  <a:schemeClr val="tx2"/>
                </a:solidFill>
              </a:rPr>
              <a:t>At present this  is the realistic scientific  GOAL  and not curing all cancers in the world in the near  future (and not the 3-4 years as some declared!)   </a:t>
            </a:r>
          </a:p>
          <a:p>
            <a:pPr marL="0" indent="0">
              <a:buNone/>
            </a:pPr>
            <a:r>
              <a:rPr lang="en-US" b="1" dirty="0">
                <a:solidFill>
                  <a:schemeClr val="tx2"/>
                </a:solidFill>
              </a:rPr>
              <a:t>Moreover, not to be satisfied with not  less than  patient centered value cancer care for the majority of population in the world.   </a:t>
            </a:r>
          </a:p>
          <a:p>
            <a:pPr marL="0" indent="0">
              <a:buNone/>
            </a:pPr>
            <a:endParaRPr lang="en-US" b="1" dirty="0">
              <a:solidFill>
                <a:schemeClr val="tx2"/>
              </a:solidFill>
            </a:endParaRPr>
          </a:p>
          <a:p>
            <a:pPr marL="0" indent="0">
              <a:buNone/>
            </a:pPr>
            <a:r>
              <a:rPr lang="en-US" sz="2800" b="1" dirty="0">
                <a:solidFill>
                  <a:srgbClr val="FF0000"/>
                </a:solidFill>
              </a:rPr>
              <a:t>The in</a:t>
            </a:r>
            <a:r>
              <a:rPr lang="en-US" b="1" dirty="0">
                <a:solidFill>
                  <a:srgbClr val="FF0000"/>
                </a:solidFill>
              </a:rPr>
              <a:t>terests  and the incentives of</a:t>
            </a:r>
            <a:r>
              <a:rPr lang="en-US" b="1" u="sng" dirty="0">
                <a:solidFill>
                  <a:srgbClr val="FF0000"/>
                </a:solidFill>
              </a:rPr>
              <a:t> all stakeholders </a:t>
            </a:r>
            <a:r>
              <a:rPr lang="en-US" b="1" dirty="0">
                <a:solidFill>
                  <a:srgbClr val="FF0000"/>
                </a:solidFill>
              </a:rPr>
              <a:t>should be considered.</a:t>
            </a:r>
            <a:r>
              <a:rPr lang="en-US" b="1" dirty="0">
                <a:solidFill>
                  <a:schemeClr val="tx2"/>
                </a:solidFill>
              </a:rPr>
              <a:t>  </a:t>
            </a:r>
          </a:p>
          <a:p>
            <a:pPr marL="0" indent="0">
              <a:buNone/>
            </a:pPr>
            <a:endParaRPr lang="en-US" sz="2800" b="1" dirty="0">
              <a:solidFill>
                <a:schemeClr val="tx2"/>
              </a:solidFill>
            </a:endParaRPr>
          </a:p>
          <a:p>
            <a:pPr marL="0" indent="0">
              <a:buNone/>
            </a:pPr>
            <a:r>
              <a:rPr lang="en-US" b="1" dirty="0">
                <a:solidFill>
                  <a:schemeClr val="tx2"/>
                </a:solidFill>
              </a:rPr>
              <a:t>To be realistic ,  </a:t>
            </a:r>
            <a:r>
              <a:rPr lang="en-US" b="1" dirty="0">
                <a:solidFill>
                  <a:srgbClr val="FF0000"/>
                </a:solidFill>
              </a:rPr>
              <a:t>incentives and renumeration of  professional cancer care are mandatory</a:t>
            </a:r>
            <a:r>
              <a:rPr lang="en-US" b="1" dirty="0">
                <a:solidFill>
                  <a:schemeClr val="tx2"/>
                </a:solidFill>
              </a:rPr>
              <a:t> should be considered and repaired , otherwise , the different ways of  corruptions –under different names- or abuse of resources   in different  parts of the world will continue!.</a:t>
            </a:r>
            <a:endParaRPr lang="en-US" sz="2800" b="1" dirty="0">
              <a:solidFill>
                <a:schemeClr val="tx2"/>
              </a:solidFill>
            </a:endParaRPr>
          </a:p>
          <a:p>
            <a:pPr marL="0" indent="0">
              <a:buNone/>
            </a:pPr>
            <a:r>
              <a:rPr lang="en-US" sz="2800" b="1" u="sng" dirty="0">
                <a:solidFill>
                  <a:srgbClr val="FF0000"/>
                </a:solidFill>
              </a:rPr>
              <a:t> </a:t>
            </a:r>
            <a:endParaRPr lang="en-US" dirty="0"/>
          </a:p>
        </p:txBody>
      </p:sp>
    </p:spTree>
    <p:extLst>
      <p:ext uri="{BB962C8B-B14F-4D97-AF65-F5344CB8AC3E}">
        <p14:creationId xmlns:p14="http://schemas.microsoft.com/office/powerpoint/2010/main" val="2821159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2044</TotalTime>
  <Words>8749</Words>
  <Application>Microsoft Office PowerPoint</Application>
  <PresentationFormat>Widescreen</PresentationFormat>
  <Paragraphs>545</Paragraphs>
  <Slides>44</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44</vt:i4>
      </vt:variant>
    </vt:vector>
  </HeadingPairs>
  <TitlesOfParts>
    <vt:vector size="59" baseType="lpstr">
      <vt:lpstr>Aptos</vt:lpstr>
      <vt:lpstr>Arial</vt:lpstr>
      <vt:lpstr>Arial Narrow</vt:lpstr>
      <vt:lpstr>Berlingske Serif Text</vt:lpstr>
      <vt:lpstr>Calibri</vt:lpstr>
      <vt:lpstr>Calibri Light</vt:lpstr>
      <vt:lpstr>Georgia</vt:lpstr>
      <vt:lpstr>ITC Franklin Gothic Std Med</vt:lpstr>
      <vt:lpstr>Segoe UI</vt:lpstr>
      <vt:lpstr>Source Sans Pro</vt:lpstr>
      <vt:lpstr>Tahoma</vt:lpstr>
      <vt:lpstr>Times New Roman</vt:lpstr>
      <vt:lpstr>Trebuchet MS</vt:lpstr>
      <vt:lpstr>Wingdings</vt:lpstr>
      <vt:lpstr>Office Theme</vt:lpstr>
      <vt:lpstr>PowerPoint Presentation</vt:lpstr>
      <vt:lpstr>PowerPoint Presentation</vt:lpstr>
      <vt:lpstr>PowerPoint Presentation</vt:lpstr>
      <vt:lpstr> Disclosure of conflicts: None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worldcooperation17@gmail.com</dc:creator>
  <cp:lastModifiedBy>worldcooperation17@gmail.com</cp:lastModifiedBy>
  <cp:revision>31</cp:revision>
  <dcterms:created xsi:type="dcterms:W3CDTF">2023-11-21T18:04:36Z</dcterms:created>
  <dcterms:modified xsi:type="dcterms:W3CDTF">2024-12-10T21:54:30Z</dcterms:modified>
</cp:coreProperties>
</file>