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983" r:id="rId2"/>
    <p:sldId id="3981" r:id="rId3"/>
    <p:sldId id="350" r:id="rId4"/>
    <p:sldId id="257" r:id="rId5"/>
    <p:sldId id="3982" r:id="rId6"/>
    <p:sldId id="3917" r:id="rId7"/>
    <p:sldId id="3931" r:id="rId8"/>
    <p:sldId id="3932" r:id="rId9"/>
    <p:sldId id="3972" r:id="rId10"/>
    <p:sldId id="3933" r:id="rId11"/>
    <p:sldId id="3935" r:id="rId12"/>
    <p:sldId id="3934" r:id="rId13"/>
    <p:sldId id="3943" r:id="rId14"/>
    <p:sldId id="3944" r:id="rId15"/>
    <p:sldId id="3976" r:id="rId16"/>
    <p:sldId id="3975" r:id="rId17"/>
    <p:sldId id="3940" r:id="rId18"/>
    <p:sldId id="3945" r:id="rId19"/>
    <p:sldId id="3946" r:id="rId20"/>
    <p:sldId id="3969" r:id="rId21"/>
    <p:sldId id="3947" r:id="rId22"/>
    <p:sldId id="3948" r:id="rId23"/>
    <p:sldId id="3977" r:id="rId24"/>
    <p:sldId id="3949" r:id="rId25"/>
    <p:sldId id="3950" r:id="rId26"/>
    <p:sldId id="3951" r:id="rId27"/>
    <p:sldId id="3952" r:id="rId28"/>
    <p:sldId id="3953" r:id="rId29"/>
    <p:sldId id="3954" r:id="rId30"/>
    <p:sldId id="3955" r:id="rId31"/>
    <p:sldId id="3956" r:id="rId32"/>
    <p:sldId id="3957" r:id="rId33"/>
    <p:sldId id="3958" r:id="rId34"/>
    <p:sldId id="3959" r:id="rId35"/>
    <p:sldId id="3960" r:id="rId36"/>
    <p:sldId id="3961" r:id="rId37"/>
    <p:sldId id="3962" r:id="rId38"/>
    <p:sldId id="3963" r:id="rId39"/>
    <p:sldId id="3930" r:id="rId40"/>
    <p:sldId id="3970" r:id="rId41"/>
    <p:sldId id="3964" r:id="rId42"/>
    <p:sldId id="3965" r:id="rId43"/>
    <p:sldId id="3966" r:id="rId44"/>
    <p:sldId id="3979" r:id="rId45"/>
    <p:sldId id="3967" r:id="rId46"/>
    <p:sldId id="3980" r:id="rId47"/>
    <p:sldId id="3968" r:id="rId48"/>
    <p:sldId id="3973" r:id="rId49"/>
    <p:sldId id="390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463485-BEBD-4CE9-892F-F263F8DEB257}"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21A03-621D-406C-BA65-84AE15FFAFD6}" type="slidenum">
              <a:rPr lang="en-US" smtClean="0"/>
              <a:t>‹#›</a:t>
            </a:fld>
            <a:endParaRPr lang="en-US"/>
          </a:p>
        </p:txBody>
      </p:sp>
    </p:spTree>
    <p:extLst>
      <p:ext uri="{BB962C8B-B14F-4D97-AF65-F5344CB8AC3E}">
        <p14:creationId xmlns:p14="http://schemas.microsoft.com/office/powerpoint/2010/main" val="4108758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3</a:t>
            </a:fld>
            <a:endParaRPr lang="en-US"/>
          </a:p>
        </p:txBody>
      </p:sp>
    </p:spTree>
    <p:extLst>
      <p:ext uri="{BB962C8B-B14F-4D97-AF65-F5344CB8AC3E}">
        <p14:creationId xmlns:p14="http://schemas.microsoft.com/office/powerpoint/2010/main" val="3884245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9A59D-E1B4-8E99-1F43-A35B1F8BF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CA899-21DA-F330-D31B-711C72070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72D64B-EEE8-020E-A1DD-8B3024B343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0DDDE0-17D9-5D1C-948A-854369C75D5F}"/>
              </a:ext>
            </a:extLst>
          </p:cNvPr>
          <p:cNvSpPr>
            <a:spLocks noGrp="1"/>
          </p:cNvSpPr>
          <p:nvPr>
            <p:ph type="sldNum" sz="quarter" idx="5"/>
          </p:nvPr>
        </p:nvSpPr>
        <p:spPr/>
        <p:txBody>
          <a:bodyPr/>
          <a:lstStyle/>
          <a:p>
            <a:fld id="{AD912CA9-6C33-4395-A898-B4B07FAA2F1C}" type="slidenum">
              <a:rPr lang="en-US" smtClean="0"/>
              <a:t>5</a:t>
            </a:fld>
            <a:endParaRPr lang="en-US"/>
          </a:p>
        </p:txBody>
      </p:sp>
    </p:spTree>
    <p:extLst>
      <p:ext uri="{BB962C8B-B14F-4D97-AF65-F5344CB8AC3E}">
        <p14:creationId xmlns:p14="http://schemas.microsoft.com/office/powerpoint/2010/main" val="360938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16</a:t>
            </a:fld>
            <a:endParaRPr lang="en-US"/>
          </a:p>
        </p:txBody>
      </p:sp>
    </p:spTree>
    <p:extLst>
      <p:ext uri="{BB962C8B-B14F-4D97-AF65-F5344CB8AC3E}">
        <p14:creationId xmlns:p14="http://schemas.microsoft.com/office/powerpoint/2010/main" val="2725720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32</a:t>
            </a:fld>
            <a:endParaRPr lang="en-US"/>
          </a:p>
        </p:txBody>
      </p:sp>
    </p:spTree>
    <p:extLst>
      <p:ext uri="{BB962C8B-B14F-4D97-AF65-F5344CB8AC3E}">
        <p14:creationId xmlns:p14="http://schemas.microsoft.com/office/powerpoint/2010/main" val="2206550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39</a:t>
            </a:fld>
            <a:endParaRPr lang="en-US"/>
          </a:p>
        </p:txBody>
      </p:sp>
    </p:spTree>
    <p:extLst>
      <p:ext uri="{BB962C8B-B14F-4D97-AF65-F5344CB8AC3E}">
        <p14:creationId xmlns:p14="http://schemas.microsoft.com/office/powerpoint/2010/main" val="1071064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40</a:t>
            </a:fld>
            <a:endParaRPr lang="en-US"/>
          </a:p>
        </p:txBody>
      </p:sp>
    </p:spTree>
    <p:extLst>
      <p:ext uri="{BB962C8B-B14F-4D97-AF65-F5344CB8AC3E}">
        <p14:creationId xmlns:p14="http://schemas.microsoft.com/office/powerpoint/2010/main" val="3288473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E482-B434-8A12-7CEF-1EB78B46FD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F7FC84-128D-4E93-CE13-698711788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3A75AF-0CF0-D635-179B-561F4B907715}"/>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5" name="Footer Placeholder 4">
            <a:extLst>
              <a:ext uri="{FF2B5EF4-FFF2-40B4-BE49-F238E27FC236}">
                <a16:creationId xmlns:a16="http://schemas.microsoft.com/office/drawing/2014/main" id="{70D80384-EA3C-59CA-A3DE-A4BEB18C9C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53C15B-0EF1-A7A5-F5CE-28A225AFD456}"/>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333450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A663D-3B03-EC26-BE0C-20AF37CA25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8627F-14A3-0B69-77A5-0244A1D499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C00FE-E035-8554-2651-55A445B3A671}"/>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5" name="Footer Placeholder 4">
            <a:extLst>
              <a:ext uri="{FF2B5EF4-FFF2-40B4-BE49-F238E27FC236}">
                <a16:creationId xmlns:a16="http://schemas.microsoft.com/office/drawing/2014/main" id="{22EB203A-6FAA-26AC-BD73-1FADD9C9D3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E77CEA-3A24-7D87-C866-39D07D505598}"/>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3197051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D735-F8D1-1E25-F0CD-DE1C499CCD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885D3A-168B-2D7C-7ACA-4897891CFE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7E3E7B-C85F-22DE-F5F5-90721481D4D8}"/>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5" name="Footer Placeholder 4">
            <a:extLst>
              <a:ext uri="{FF2B5EF4-FFF2-40B4-BE49-F238E27FC236}">
                <a16:creationId xmlns:a16="http://schemas.microsoft.com/office/drawing/2014/main" id="{24FCD82A-44C4-5D97-810F-8F48F89510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25BE9B-1DB3-2DEC-A6DB-03F59DE00FA8}"/>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35192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BC21B-7D84-6D75-222F-25997F8488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DC7320-11CA-B747-637F-0930F35B11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8DA750-830F-9FD5-F118-67CF19CA41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9822C6-B082-F6EF-936F-057FB91F986A}"/>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6" name="Footer Placeholder 5">
            <a:extLst>
              <a:ext uri="{FF2B5EF4-FFF2-40B4-BE49-F238E27FC236}">
                <a16:creationId xmlns:a16="http://schemas.microsoft.com/office/drawing/2014/main" id="{C9613E29-97D4-F7CE-B55B-AED41F03BA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A76C2C-8FB4-E267-7344-3BBC0EB77C07}"/>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1344822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4425E-39EE-DD2C-A5A1-E8C74AE159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E0C94E-885A-0133-7638-CFC744EA36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B8A032-858B-6432-B914-CC1E1F7CAC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710FB8-9DF9-10C3-1C03-721CEAE18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43CE8E-C03C-45DA-4D3F-9BDA022841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5CF1EE-A757-D9FA-1967-C3FB6ABAED12}"/>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8" name="Footer Placeholder 7">
            <a:extLst>
              <a:ext uri="{FF2B5EF4-FFF2-40B4-BE49-F238E27FC236}">
                <a16:creationId xmlns:a16="http://schemas.microsoft.com/office/drawing/2014/main" id="{FFD0B200-1921-D7FA-AAF1-57CEE91EB0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31019B-7D94-6D04-F78E-645DAF6B4741}"/>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4159449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2FA40-6E4D-D11C-5B64-FFBEAC3115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140EB2-69D7-9FD1-C8B9-8BD2EAC4658F}"/>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4" name="Footer Placeholder 3">
            <a:extLst>
              <a:ext uri="{FF2B5EF4-FFF2-40B4-BE49-F238E27FC236}">
                <a16:creationId xmlns:a16="http://schemas.microsoft.com/office/drawing/2014/main" id="{39B449F9-2F3C-6E5F-848B-CC43B60DB4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7C0867-0714-FE1F-036F-54EC9F73D94B}"/>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2017981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1015F4-5607-A84A-53D6-35F50CAB71E1}"/>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3" name="Footer Placeholder 2">
            <a:extLst>
              <a:ext uri="{FF2B5EF4-FFF2-40B4-BE49-F238E27FC236}">
                <a16:creationId xmlns:a16="http://schemas.microsoft.com/office/drawing/2014/main" id="{ABF317EF-78C5-71C2-D823-54D3A58626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D438ED-EE3D-79F7-72EA-2D45423E40BC}"/>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2808479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F76E9-782A-1640-A5F1-1E6C1A8728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31203E-0A2C-AC20-5A0F-022AA84434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6669BA-B980-02C4-C92C-760A7A2AC5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2884F6-7AAC-7E68-AC83-28F04DEDE6A0}"/>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6" name="Footer Placeholder 5">
            <a:extLst>
              <a:ext uri="{FF2B5EF4-FFF2-40B4-BE49-F238E27FC236}">
                <a16:creationId xmlns:a16="http://schemas.microsoft.com/office/drawing/2014/main" id="{6ED899C9-9D50-8110-2BE4-A21CD09A36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A6A6DB-131C-C67E-215B-BF609679F2EB}"/>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155129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FFD08-474C-A43B-C3EA-CA96C75854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FAC7F5-6ACB-BB31-370C-6931617BCB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CDF732-9F7D-0CFB-8C3F-D80635E2D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0E33F0-E6B3-12F3-4CFF-232FF5D42E08}"/>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6" name="Footer Placeholder 5">
            <a:extLst>
              <a:ext uri="{FF2B5EF4-FFF2-40B4-BE49-F238E27FC236}">
                <a16:creationId xmlns:a16="http://schemas.microsoft.com/office/drawing/2014/main" id="{1224AD74-9670-E60D-9AA5-2148A50376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98D28E-9BE8-EBBA-E9A6-18885A680605}"/>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2073238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4A72-A098-2A0B-22A1-E0CF729E9E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D0854C-56D0-FC41-636D-1B18EA75DA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8F6CD-1D71-24B2-52C8-F518909873B2}"/>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5" name="Footer Placeholder 4">
            <a:extLst>
              <a:ext uri="{FF2B5EF4-FFF2-40B4-BE49-F238E27FC236}">
                <a16:creationId xmlns:a16="http://schemas.microsoft.com/office/drawing/2014/main" id="{FF832136-9F5B-8289-FD64-9E76DBACC5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40ADD3-717D-C40B-A4DA-C2D63662B60A}"/>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239048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25152F-939E-F4D1-5284-FC36324B25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40F17F-D0D9-71E0-032A-88DB855333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3FE341-87FB-420D-8775-A172893D6936}"/>
              </a:ext>
            </a:extLst>
          </p:cNvPr>
          <p:cNvSpPr>
            <a:spLocks noGrp="1"/>
          </p:cNvSpPr>
          <p:nvPr>
            <p:ph type="dt" sz="half" idx="10"/>
          </p:nvPr>
        </p:nvSpPr>
        <p:spPr/>
        <p:txBody>
          <a:bodyPr/>
          <a:lstStyle/>
          <a:p>
            <a:fld id="{7A91D658-9C25-4D96-891D-2CBF5ABC61A5}" type="datetimeFigureOut">
              <a:rPr lang="en-US" smtClean="0"/>
              <a:t>10/21/2026</a:t>
            </a:fld>
            <a:endParaRPr lang="en-US"/>
          </a:p>
        </p:txBody>
      </p:sp>
      <p:sp>
        <p:nvSpPr>
          <p:cNvPr id="5" name="Footer Placeholder 4">
            <a:extLst>
              <a:ext uri="{FF2B5EF4-FFF2-40B4-BE49-F238E27FC236}">
                <a16:creationId xmlns:a16="http://schemas.microsoft.com/office/drawing/2014/main" id="{55D93E8A-BDEC-10DB-8D8A-C6CAEBE1AF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7D07E9-6B21-7CA9-F213-51F0EE6AB712}"/>
              </a:ext>
            </a:extLst>
          </p:cNvPr>
          <p:cNvSpPr>
            <a:spLocks noGrp="1"/>
          </p:cNvSpPr>
          <p:nvPr>
            <p:ph type="sldNum" sz="quarter" idx="12"/>
          </p:nvPr>
        </p:nvSpPr>
        <p:spPr/>
        <p:txBody>
          <a:bodyPr/>
          <a:lstStyle/>
          <a:p>
            <a:fld id="{E34C4AF7-681F-4016-9D5F-84957A918E42}" type="slidenum">
              <a:rPr lang="en-US" smtClean="0"/>
              <a:t>‹#›</a:t>
            </a:fld>
            <a:endParaRPr lang="en-US"/>
          </a:p>
        </p:txBody>
      </p:sp>
    </p:spTree>
    <p:extLst>
      <p:ext uri="{BB962C8B-B14F-4D97-AF65-F5344CB8AC3E}">
        <p14:creationId xmlns:p14="http://schemas.microsoft.com/office/powerpoint/2010/main" val="1355649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47595B-6C4D-452B-01F7-7056B2ADCB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7C49BF-09F8-C0DC-DCFE-A883C0C01C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EF7E56-0732-5E42-01F3-581B8B4C83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1D658-9C25-4D96-891D-2CBF5ABC61A5}" type="datetimeFigureOut">
              <a:rPr lang="en-US" smtClean="0"/>
              <a:t>10/21/2026</a:t>
            </a:fld>
            <a:endParaRPr lang="en-US"/>
          </a:p>
        </p:txBody>
      </p:sp>
      <p:sp>
        <p:nvSpPr>
          <p:cNvPr id="5" name="Footer Placeholder 4">
            <a:extLst>
              <a:ext uri="{FF2B5EF4-FFF2-40B4-BE49-F238E27FC236}">
                <a16:creationId xmlns:a16="http://schemas.microsoft.com/office/drawing/2014/main" id="{D3E7D5F9-8E33-172C-229F-00FDA1590C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1B6CF8-D473-49F8-47F4-D26FF1CF6D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C4AF7-681F-4016-9D5F-84957A918E42}" type="slidenum">
              <a:rPr lang="en-US" smtClean="0"/>
              <a:t>‹#›</a:t>
            </a:fld>
            <a:endParaRPr lang="en-US"/>
          </a:p>
        </p:txBody>
      </p:sp>
    </p:spTree>
    <p:extLst>
      <p:ext uri="{BB962C8B-B14F-4D97-AF65-F5344CB8AC3E}">
        <p14:creationId xmlns:p14="http://schemas.microsoft.com/office/powerpoint/2010/main" val="150112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feedback@icedoc.website" TargetMode="External"/><Relationship Id="rId2" Type="http://schemas.openxmlformats.org/officeDocument/2006/relationships/hyperlink" Target="https://ecancer.org/en/video/12750-brainstorming-why-is-a-lot-of-further-research-in-radiotherapy-and-allied-sciences-needed"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hyperlink" Target="http://www.icedoc.website/" TargetMode="External"/><Relationship Id="rId7" Type="http://schemas.openxmlformats.org/officeDocument/2006/relationships/hyperlink" Target="mailto:worldcooperation@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icedoc.org/" TargetMode="External"/><Relationship Id="rId5" Type="http://schemas.openxmlformats.org/officeDocument/2006/relationships/hyperlink" Target="http://www.ghcuniversity.org/" TargetMode="External"/><Relationship Id="rId4" Type="http://schemas.openxmlformats.org/officeDocument/2006/relationships/hyperlink" Target="http://www.gois.websit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dvancesradonc.org/article/S2452-1094(21)00190-1/fulltex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icedoc.website/webinars.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iopscience.iop.org/book/edit/978-0-7503-3075-6" TargetMode="External"/><Relationship Id="rId2" Type="http://schemas.openxmlformats.org/officeDocument/2006/relationships/hyperlink" Target="https://pubmed.ncbi.nlm.nih.gov/2997648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cancer.org/en/video/12750-brainstorming-why-is-a-lot-of-further-research-in-radiotherapy-and-allied-sciences-neede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intechopen.com/chapters/26808"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intechopen.com/chapters/2680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iopscience.iop.org/book/edit/978-0-7503-3075-6"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ascopubs.org/doi/10.1200/PO-24-00603" TargetMode="External"/><Relationship Id="rId2" Type="http://schemas.openxmlformats.org/officeDocument/2006/relationships/hyperlink" Target="https://ecancer.org/en/video/12750-brainstorming-why-is-a-lot-of-further-research-in-radiotherapy-and-allied-sciences-needed" TargetMode="External"/><Relationship Id="rId1" Type="http://schemas.openxmlformats.org/officeDocument/2006/relationships/slideLayout" Target="../slideLayouts/slideLayout2.xml"/><Relationship Id="rId4" Type="http://schemas.openxmlformats.org/officeDocument/2006/relationships/hyperlink" Target="https://ascopubs.org/doi/10.1200/PO-24-00603#xd_co_f=MTdiMGE0YjctNzA5ZC00YTFiLTkzMmQtNzBkZDIzZDg0NzEz~"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medscape.com/viewarticle/circadian-disruption-hidden-cancer-link-2025a1000ir1?ecd=a2a"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youtube.com/watch?v=PDm7OAfL-i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iopscience.iop.org/book/edit/978-0-7503-3075-6"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youtube.com/watch?v=kyTTMtU2SKI"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icedoc.website/BrainstormingNotesonOncologyandAI.pptx" TargetMode="External"/><Relationship Id="rId7" Type="http://schemas.openxmlformats.org/officeDocument/2006/relationships/hyperlink" Target="https://mail.google.com/mail/u/0/#inbox/FMfcgzQhVXHXQWjgDdwwQjPdWfMTlWx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youtube.com/watch?v=_ZvV--wmr04" TargetMode="External"/><Relationship Id="rId5" Type="http://schemas.openxmlformats.org/officeDocument/2006/relationships/hyperlink" Target="https://iopscience.iop.org/book/edit/978-0-7503-3075-6" TargetMode="External"/><Relationship Id="rId4" Type="http://schemas.openxmlformats.org/officeDocument/2006/relationships/hyperlink" Target="https://ecancer.org/en/video/12917-brainstorming-notes-on-oncology-and-ai"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feedback@icedoc.website" TargetMode="External"/><Relationship Id="rId2" Type="http://schemas.openxmlformats.org/officeDocument/2006/relationships/hyperlink" Target="mailto:worldcooperation@gmail.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icedoc.website/webinars.html" TargetMode="External"/><Relationship Id="rId2" Type="http://schemas.openxmlformats.org/officeDocument/2006/relationships/hyperlink" Target="http://icedoc.website/GameChangingAdvances.pdf"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ecancer.org/en/conference/1646-asco-gois-international-webinars"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mailto:feedback@icedoc.websi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B433CAD-8324-8C1E-766D-F13FB89021BD}"/>
              </a:ext>
            </a:extLst>
          </p:cNvPr>
          <p:cNvSpPr>
            <a:spLocks noGrp="1"/>
          </p:cNvSpPr>
          <p:nvPr>
            <p:ph type="subTitle" idx="1"/>
          </p:nvPr>
        </p:nvSpPr>
        <p:spPr>
          <a:xfrm>
            <a:off x="184935" y="934948"/>
            <a:ext cx="11784457" cy="4941870"/>
          </a:xfrm>
        </p:spPr>
        <p:txBody>
          <a:bodyPr/>
          <a:lstStyle/>
          <a:p>
            <a:r>
              <a:rPr lang="en-US" b="1" dirty="0"/>
              <a:t> </a:t>
            </a:r>
          </a:p>
          <a:p>
            <a:endParaRPr lang="en-US" b="1" dirty="0"/>
          </a:p>
          <a:p>
            <a:r>
              <a:rPr lang="en-US" sz="4800" b="1" dirty="0"/>
              <a:t>Brainstorming:  </a:t>
            </a:r>
          </a:p>
          <a:p>
            <a:r>
              <a:rPr lang="en-US" sz="4800" b="1" dirty="0"/>
              <a:t>Why a lot of further research in radiotherapy and allied sciences is needed?</a:t>
            </a:r>
            <a:endParaRPr lang="en-US" sz="4800" dirty="0"/>
          </a:p>
        </p:txBody>
      </p:sp>
    </p:spTree>
    <p:extLst>
      <p:ext uri="{BB962C8B-B14F-4D97-AF65-F5344CB8AC3E}">
        <p14:creationId xmlns:p14="http://schemas.microsoft.com/office/powerpoint/2010/main" val="2503708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0299250-0669-8092-7569-553508DF68E1}"/>
              </a:ext>
            </a:extLst>
          </p:cNvPr>
          <p:cNvSpPr>
            <a:spLocks noGrp="1"/>
          </p:cNvSpPr>
          <p:nvPr>
            <p:ph type="subTitle" idx="1"/>
          </p:nvPr>
        </p:nvSpPr>
        <p:spPr>
          <a:xfrm>
            <a:off x="1" y="1"/>
            <a:ext cx="12020764" cy="6770670"/>
          </a:xfrm>
        </p:spPr>
        <p:txBody>
          <a:bodyPr>
            <a:normAutofit fontScale="70000" lnSpcReduction="20000"/>
          </a:bodyPr>
          <a:lstStyle/>
          <a:p>
            <a:pPr algn="l"/>
            <a:r>
              <a:rPr lang="en-US" b="1" dirty="0">
                <a:latin typeface="Aptos" panose="020B0004020202020204" pitchFamily="34" charset="0"/>
              </a:rPr>
              <a:t> </a:t>
            </a:r>
            <a:r>
              <a:rPr lang="en-US" sz="2800" b="1" dirty="0">
                <a:latin typeface="Aptos" panose="020B0004020202020204" pitchFamily="34" charset="0"/>
              </a:rPr>
              <a:t>A message to    </a:t>
            </a:r>
          </a:p>
          <a:p>
            <a:pPr algn="l"/>
            <a:r>
              <a:rPr lang="en-US" sz="3400" b="1" dirty="0">
                <a:latin typeface="Aptos" panose="020B0004020202020204" pitchFamily="34" charset="0"/>
              </a:rPr>
              <a:t>All colleagues radiation oncologists, researchers in all allied sciences  </a:t>
            </a:r>
            <a:r>
              <a:rPr lang="en-US" sz="3400" b="1" dirty="0" err="1">
                <a:latin typeface="Aptos" panose="020B0004020202020204" pitchFamily="34" charset="0"/>
              </a:rPr>
              <a:t>e.g</a:t>
            </a:r>
            <a:r>
              <a:rPr lang="en-US" sz="3400" b="1" dirty="0">
                <a:latin typeface="Aptos" panose="020B0004020202020204" pitchFamily="34" charset="0"/>
              </a:rPr>
              <a:t> radiobiology, physics , radio- genomics and industries related to radiotherapy in the world.  To all  institutes , organizations – including ASTRO, ESTRO , ASCO , NCI, IAEA, EORTC, IARC …., all  organizations and  societies concerned with cancer care and research, progress of  health outcome and technologies:   </a:t>
            </a:r>
          </a:p>
          <a:p>
            <a:pPr algn="l"/>
            <a:r>
              <a:rPr lang="en-US" sz="3400" b="1" dirty="0">
                <a:latin typeface="Aptos" panose="020B0004020202020204" pitchFamily="34" charset="0"/>
              </a:rPr>
              <a:t>We present this topic for your consideration : </a:t>
            </a:r>
            <a:r>
              <a:rPr lang="en-US" sz="3400" dirty="0"/>
              <a:t> </a:t>
            </a:r>
            <a:r>
              <a:rPr lang="en-US" sz="3400" b="1" dirty="0"/>
              <a:t>Why a lot of further research in radiotherapy and allied sciences  is needed? “ </a:t>
            </a:r>
          </a:p>
          <a:p>
            <a:pPr algn="l"/>
            <a:r>
              <a:rPr lang="en-US" sz="3400" b="1" dirty="0"/>
              <a:t> As we prefer to widely disseminate  this topic, worldwide –for free – and be easily accessible  for all., hence instead of the original plan to publish it in a big book with 28 chapters, we present it in a condensed form as slides presentation as a part of the 2</a:t>
            </a:r>
            <a:r>
              <a:rPr lang="en-US" sz="3400" b="1" baseline="30000" dirty="0"/>
              <a:t>nd</a:t>
            </a:r>
            <a:r>
              <a:rPr lang="en-US" sz="3400" b="1" dirty="0"/>
              <a:t> Series of ASCO-GOIS International webinars.  So, we send you 3 forms: 1) The slides PowerPoint 2) The text of slides printed in words  3) The link of </a:t>
            </a:r>
            <a:r>
              <a:rPr lang="en-US" sz="3400" b="1" dirty="0" err="1"/>
              <a:t>ecancer</a:t>
            </a:r>
            <a:r>
              <a:rPr lang="en-US" sz="3400" b="1" dirty="0"/>
              <a:t> to a video  this webinar in the 2</a:t>
            </a:r>
            <a:r>
              <a:rPr lang="en-US" sz="3400" b="1" baseline="30000" dirty="0"/>
              <a:t>nd</a:t>
            </a:r>
            <a:r>
              <a:rPr lang="en-US" sz="3400" b="1" dirty="0"/>
              <a:t> ASCO-GOIS </a:t>
            </a:r>
            <a:r>
              <a:rPr lang="en-US" sz="3400" b="1" dirty="0" err="1"/>
              <a:t>Int.webinars</a:t>
            </a:r>
            <a:r>
              <a:rPr lang="en-US" sz="3400" b="1" dirty="0"/>
              <a:t> </a:t>
            </a:r>
            <a:r>
              <a:rPr lang="en-US" sz="3400" b="1" dirty="0">
                <a:solidFill>
                  <a:schemeClr val="bg2">
                    <a:lumMod val="25000"/>
                  </a:schemeClr>
                </a:solidFill>
                <a:hlinkClick r:id="rId2">
                  <a:extLst>
                    <a:ext uri="{A12FA001-AC4F-418D-AE19-62706E023703}">
                      <ahyp:hlinkClr xmlns:ahyp="http://schemas.microsoft.com/office/drawing/2018/hyperlinkcolor" val="tx"/>
                    </a:ext>
                  </a:extLst>
                </a:hlinkClick>
              </a:rPr>
              <a:t>https://ecancer.org/en/video/12750-brainstorming-why-is-a-lot-of-further-research-in-radiotherapy-and-allied-sciences-needed</a:t>
            </a:r>
            <a:r>
              <a:rPr lang="en-US" sz="3400" b="1" dirty="0">
                <a:solidFill>
                  <a:schemeClr val="bg2">
                    <a:lumMod val="25000"/>
                  </a:schemeClr>
                </a:solidFill>
              </a:rPr>
              <a:t> </a:t>
            </a:r>
            <a:r>
              <a:rPr lang="en-US" sz="3400" b="1" dirty="0"/>
              <a:t>   </a:t>
            </a:r>
          </a:p>
          <a:p>
            <a:pPr algn="l"/>
            <a:r>
              <a:rPr lang="en-US" sz="3400" b="1" dirty="0"/>
              <a:t>Please share with your organization or institutes and your networks worldwide.</a:t>
            </a:r>
          </a:p>
          <a:p>
            <a:pPr algn="l"/>
            <a:r>
              <a:rPr lang="en-US" sz="3400" b="1" dirty="0"/>
              <a:t>We’d love to receive your feedback. Sincerely,  </a:t>
            </a:r>
            <a:r>
              <a:rPr lang="en-US" sz="3400" b="1" dirty="0">
                <a:solidFill>
                  <a:schemeClr val="bg2">
                    <a:lumMod val="25000"/>
                  </a:schemeClr>
                </a:solidFill>
                <a:latin typeface="Aptos" panose="020B0004020202020204" pitchFamily="34" charset="0"/>
              </a:rPr>
              <a:t>Prof. Ahmed Elzawawy ,On behalf  of all the co-founders, co-leaders and the faculty of GOIS/GO-U, ASCO-GOIS series and the win-</a:t>
            </a:r>
            <a:r>
              <a:rPr lang="en-US" sz="3400" b="1" dirty="0" err="1">
                <a:solidFill>
                  <a:schemeClr val="bg2">
                    <a:lumMod val="25000"/>
                  </a:schemeClr>
                </a:solidFill>
                <a:latin typeface="Aptos" panose="020B0004020202020204" pitchFamily="34" charset="0"/>
              </a:rPr>
              <a:t>wn</a:t>
            </a:r>
            <a:r>
              <a:rPr lang="en-US" sz="3400" b="1" dirty="0">
                <a:solidFill>
                  <a:schemeClr val="bg2">
                    <a:lumMod val="25000"/>
                  </a:schemeClr>
                </a:solidFill>
                <a:latin typeface="Aptos" panose="020B0004020202020204" pitchFamily="34" charset="0"/>
              </a:rPr>
              <a:t> game changing global cancer care</a:t>
            </a:r>
          </a:p>
          <a:p>
            <a:pPr algn="l"/>
            <a:r>
              <a:rPr lang="en-US" sz="3400" b="1" dirty="0" err="1">
                <a:solidFill>
                  <a:schemeClr val="bg2">
                    <a:lumMod val="25000"/>
                  </a:schemeClr>
                </a:solidFill>
                <a:hlinkClick r:id="rId3">
                  <a:extLst>
                    <a:ext uri="{A12FA001-AC4F-418D-AE19-62706E023703}">
                      <ahyp:hlinkClr xmlns:ahyp="http://schemas.microsoft.com/office/drawing/2018/hyperlinkcolor" val="tx"/>
                    </a:ext>
                  </a:extLst>
                </a:hlinkClick>
              </a:rPr>
              <a:t>feedback@icedoc.website</a:t>
            </a:r>
            <a:r>
              <a:rPr lang="en-US" sz="3400" b="1" dirty="0"/>
              <a:t> </a:t>
            </a:r>
          </a:p>
          <a:p>
            <a:pPr algn="l"/>
            <a:r>
              <a:rPr lang="en-US" sz="3400" b="1" dirty="0"/>
              <a:t> </a:t>
            </a:r>
          </a:p>
          <a:p>
            <a:pPr algn="l"/>
            <a:r>
              <a:rPr lang="en-US" sz="3400" b="1" dirty="0">
                <a:latin typeface="Aptos" panose="020B0004020202020204" pitchFamily="34" charset="0"/>
              </a:rPr>
              <a:t> </a:t>
            </a:r>
          </a:p>
          <a:p>
            <a:endParaRPr lang="en-US" dirty="0"/>
          </a:p>
        </p:txBody>
      </p:sp>
    </p:spTree>
    <p:extLst>
      <p:ext uri="{BB962C8B-B14F-4D97-AF65-F5344CB8AC3E}">
        <p14:creationId xmlns:p14="http://schemas.microsoft.com/office/powerpoint/2010/main" val="276376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12192000" cy="6858000"/>
          </a:xfrm>
        </p:spPr>
        <p:txBody>
          <a:bodyPr rtlCol="0">
            <a:normAutofit/>
          </a:bodyPr>
          <a:lstStyle/>
          <a:p>
            <a:pPr algn="l"/>
            <a:r>
              <a:rPr lang="en-US" sz="20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rPr>
              <a:t> </a:t>
            </a:r>
          </a:p>
          <a:p>
            <a:pPr algn="l"/>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2</a:t>
            </a:r>
            <a:r>
              <a:rPr lang="en-US" sz="2000"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nd</a:t>
            </a:r>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series ASCO-GOIS International Webinars   and Certificate “ Game Changer  of global oncology”    </a:t>
            </a:r>
          </a:p>
          <a:p>
            <a:pPr algn="l"/>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&amp;  “The win-win game changing of global cancer care”</a:t>
            </a:r>
          </a:p>
          <a:p>
            <a:pPr algn="l"/>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The 2</a:t>
            </a:r>
            <a:r>
              <a:rPr lang="en-US" sz="2000"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nd</a:t>
            </a:r>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webinar  of the 2</a:t>
            </a:r>
            <a:r>
              <a:rPr lang="en-US" sz="2000"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nd</a:t>
            </a:r>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series</a:t>
            </a:r>
          </a:p>
          <a:p>
            <a:pPr algn="l"/>
            <a:r>
              <a:rPr lang="en-US" dirty="0"/>
              <a:t> </a:t>
            </a:r>
            <a:r>
              <a:rPr lang="en-US" sz="2800" b="1" dirty="0"/>
              <a:t>Why a lot of further research in radiotherapy and allied sciences  is needed?  </a:t>
            </a:r>
          </a:p>
          <a:p>
            <a:r>
              <a:rPr lang="en-US" sz="2000" b="1" dirty="0">
                <a:solidFill>
                  <a:schemeClr val="tx1"/>
                </a:solidFill>
                <a:latin typeface="Aptos" panose="020B0004020202020204" pitchFamily="34" charset="0"/>
              </a:rPr>
              <a:t>By: Professor/ Ahmed Elzawawy, MD, PhD</a:t>
            </a:r>
            <a:r>
              <a:rPr lang="en-US" b="1" dirty="0">
                <a:solidFill>
                  <a:schemeClr val="tx1"/>
                </a:solidFill>
                <a:latin typeface="Aptos" panose="020B0004020202020204" pitchFamily="34" charset="0"/>
              </a:rPr>
              <a:t>. </a:t>
            </a:r>
          </a:p>
          <a:p>
            <a:pPr algn="l" eaLnBrk="1" fontAlgn="auto" hangingPunct="1">
              <a:spcAft>
                <a:spcPts val="0"/>
              </a:spcAft>
              <a:defRPr/>
            </a:pPr>
            <a:r>
              <a:rPr lang="en-US" sz="1800" b="1" dirty="0">
                <a:solidFill>
                  <a:schemeClr val="tx2"/>
                </a:solidFill>
                <a:latin typeface="Aptos" panose="020B0004020202020204" pitchFamily="34" charset="0"/>
              </a:rPr>
              <a:t>Chair,  Win-Win Initiative, &amp; Chair, Board of Directors of  Global Oncology-Implementing Science GOIS -The GO-U </a:t>
            </a:r>
            <a:r>
              <a:rPr lang="en-US" sz="1800" b="1" dirty="0">
                <a:solidFill>
                  <a:schemeClr val="accent3">
                    <a:lumMod val="50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www.icedoc.website</a:t>
            </a:r>
            <a:r>
              <a:rPr lang="en-US" sz="1800" b="1" dirty="0">
                <a:solidFill>
                  <a:schemeClr val="accent3">
                    <a:lumMod val="50000"/>
                  </a:schemeClr>
                </a:solidFill>
                <a:latin typeface="Aptos" panose="020B0004020202020204" pitchFamily="34" charset="0"/>
              </a:rPr>
              <a:t>  </a:t>
            </a:r>
            <a:r>
              <a:rPr lang="en-US" sz="1800" b="1" dirty="0">
                <a:solidFill>
                  <a:schemeClr val="tx2"/>
                </a:solidFill>
                <a:latin typeface="Aptos" panose="020B0004020202020204" pitchFamily="34" charset="0"/>
              </a:rPr>
              <a:t>&amp; </a:t>
            </a:r>
            <a:r>
              <a:rPr lang="en-US" sz="1800" b="1" dirty="0">
                <a:solidFill>
                  <a:schemeClr val="accent3">
                    <a:lumMod val="50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www.gois.website</a:t>
            </a:r>
            <a:r>
              <a:rPr lang="en-US" sz="1800" b="1" dirty="0">
                <a:solidFill>
                  <a:schemeClr val="accent3">
                    <a:lumMod val="50000"/>
                  </a:schemeClr>
                </a:solidFill>
                <a:latin typeface="Aptos" panose="020B0004020202020204" pitchFamily="34" charset="0"/>
              </a:rPr>
              <a:t>  &amp;   </a:t>
            </a:r>
            <a:r>
              <a:rPr lang="en-US" sz="1800" b="1" dirty="0">
                <a:solidFill>
                  <a:schemeClr val="accent3">
                    <a:lumMod val="50000"/>
                  </a:schemeClr>
                </a:solidFill>
                <a:latin typeface="Aptos" panose="020B0004020202020204" pitchFamily="34" charset="0"/>
                <a:hlinkClick r:id="rId5">
                  <a:extLst>
                    <a:ext uri="{A12FA001-AC4F-418D-AE19-62706E023703}">
                      <ahyp:hlinkClr xmlns:ahyp="http://schemas.microsoft.com/office/drawing/2018/hyperlinkcolor" val="tx"/>
                    </a:ext>
                  </a:extLst>
                </a:hlinkClick>
              </a:rPr>
              <a:t>www.ghcuniversity.org</a:t>
            </a:r>
            <a:r>
              <a:rPr lang="en-US" sz="1800" b="1" dirty="0">
                <a:solidFill>
                  <a:schemeClr val="accent3">
                    <a:lumMod val="50000"/>
                  </a:schemeClr>
                </a:solidFill>
                <a:latin typeface="Aptos" panose="020B0004020202020204" pitchFamily="34" charset="0"/>
              </a:rPr>
              <a:t> </a:t>
            </a:r>
          </a:p>
          <a:p>
            <a:pPr algn="l" eaLnBrk="1" fontAlgn="auto" hangingPunct="1">
              <a:spcAft>
                <a:spcPts val="0"/>
              </a:spcAft>
              <a:defRPr/>
            </a:pPr>
            <a:r>
              <a:rPr lang="en-US" sz="1800" b="1" dirty="0">
                <a:solidFill>
                  <a:schemeClr val="tx2"/>
                </a:solidFill>
                <a:latin typeface="Aptos" panose="020B0004020202020204" pitchFamily="34" charset="0"/>
              </a:rPr>
              <a:t>&amp; Founder, President of ICEDOC &amp; ICEDOC’s Experts in Cancer Without Borders   </a:t>
            </a:r>
            <a:r>
              <a:rPr lang="en-US" sz="1800" b="1" dirty="0">
                <a:solidFill>
                  <a:schemeClr val="accent2">
                    <a:lumMod val="50000"/>
                  </a:schemeClr>
                </a:solidFill>
                <a:latin typeface="Aptos" panose="020B0004020202020204" pitchFamily="34" charset="0"/>
                <a:hlinkClick r:id="rId6">
                  <a:extLst>
                    <a:ext uri="{A12FA001-AC4F-418D-AE19-62706E023703}">
                      <ahyp:hlinkClr xmlns:ahyp="http://schemas.microsoft.com/office/drawing/2018/hyperlinkcolor" val="tx"/>
                    </a:ext>
                  </a:extLst>
                </a:hlinkClick>
              </a:rPr>
              <a:t>www.icedoc.org</a:t>
            </a:r>
            <a:r>
              <a:rPr lang="en-US" sz="1800" b="1" dirty="0">
                <a:solidFill>
                  <a:schemeClr val="accent2">
                    <a:lumMod val="50000"/>
                  </a:schemeClr>
                </a:solidFill>
                <a:latin typeface="Aptos" panose="020B0004020202020204" pitchFamily="34" charset="0"/>
              </a:rPr>
              <a:t>  </a:t>
            </a:r>
            <a:r>
              <a:rPr lang="en-US" sz="1800" b="1" dirty="0">
                <a:solidFill>
                  <a:schemeClr val="tx2"/>
                </a:solidFill>
                <a:latin typeface="Aptos" panose="020B0004020202020204" pitchFamily="34" charset="0"/>
              </a:rPr>
              <a:t>&amp; </a:t>
            </a:r>
            <a:r>
              <a:rPr lang="en-US" sz="1800" b="1" dirty="0">
                <a:solidFill>
                  <a:schemeClr val="tx1"/>
                </a:solidFill>
                <a:latin typeface="Aptos" panose="020B0004020202020204" pitchFamily="34" charset="0"/>
              </a:rPr>
              <a:t>Past  President of  AORTIC          ( African Organization  for Research and Training in Cancer </a:t>
            </a:r>
            <a:r>
              <a:rPr lang="en-US" sz="1800" b="1" dirty="0">
                <a:solidFill>
                  <a:schemeClr val="tx2"/>
                </a:solidFill>
                <a:latin typeface="Aptos" panose="020B0004020202020204" pitchFamily="34" charset="0"/>
              </a:rPr>
              <a:t>) -</a:t>
            </a:r>
            <a:r>
              <a:rPr lang="en-US" sz="1800" b="1" dirty="0">
                <a:solidFill>
                  <a:schemeClr val="tx1"/>
                </a:solidFill>
                <a:latin typeface="Aptos" panose="020B0004020202020204" pitchFamily="34" charset="0"/>
              </a:rPr>
              <a:t> Professor of Clinical  Oncology, Suez Canal University, Ismailia and Medical Founder of </a:t>
            </a:r>
            <a:r>
              <a:rPr lang="en-US" sz="1800" b="1" dirty="0" err="1">
                <a:solidFill>
                  <a:schemeClr val="tx1"/>
                </a:solidFill>
                <a:latin typeface="Aptos" panose="020B0004020202020204" pitchFamily="34" charset="0"/>
              </a:rPr>
              <a:t>Alsoliman</a:t>
            </a:r>
            <a:r>
              <a:rPr lang="en-US" sz="1800" b="1" dirty="0">
                <a:solidFill>
                  <a:schemeClr val="tx1"/>
                </a:solidFill>
                <a:latin typeface="Aptos" panose="020B0004020202020204" pitchFamily="34" charset="0"/>
              </a:rPr>
              <a:t>  Radiation and Clinical Oncology Center, Port Said, Egypt .     e-mail </a:t>
            </a:r>
            <a:r>
              <a:rPr lang="en-US" sz="1800" b="1" dirty="0">
                <a:solidFill>
                  <a:schemeClr val="tx2"/>
                </a:solidFill>
                <a:latin typeface="Aptos" panose="020B0004020202020204" pitchFamily="34" charset="0"/>
                <a:hlinkClick r:id="rId7">
                  <a:extLst>
                    <a:ext uri="{A12FA001-AC4F-418D-AE19-62706E023703}">
                      <ahyp:hlinkClr xmlns:ahyp="http://schemas.microsoft.com/office/drawing/2018/hyperlinkcolor" val="tx"/>
                    </a:ext>
                  </a:extLst>
                </a:hlinkClick>
              </a:rPr>
              <a:t>worldcooperation@gmail.com</a:t>
            </a:r>
            <a:r>
              <a:rPr lang="en-US" sz="1800" b="1" dirty="0">
                <a:solidFill>
                  <a:schemeClr val="tx2"/>
                </a:solidFill>
                <a:latin typeface="Aptos" panose="020B0004020202020204" pitchFamily="34" charset="0"/>
              </a:rPr>
              <a:t>    </a:t>
            </a:r>
            <a:r>
              <a:rPr lang="en-US" sz="1800" b="1" dirty="0">
                <a:solidFill>
                  <a:schemeClr val="tx1"/>
                </a:solidFill>
                <a:latin typeface="Aptos" panose="020B0004020202020204" pitchFamily="34" charset="0"/>
              </a:rPr>
              <a:t>Webs: </a:t>
            </a:r>
            <a:r>
              <a:rPr lang="en-US" sz="1800" b="1" dirty="0">
                <a:solidFill>
                  <a:schemeClr val="accent3">
                    <a:lumMod val="50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www.gois.website</a:t>
            </a:r>
            <a:r>
              <a:rPr lang="en-US" sz="1800" b="1" dirty="0">
                <a:solidFill>
                  <a:schemeClr val="accent3">
                    <a:lumMod val="50000"/>
                  </a:schemeClr>
                </a:solidFill>
                <a:latin typeface="Aptos" panose="020B0004020202020204" pitchFamily="34" charset="0"/>
              </a:rPr>
              <a:t> </a:t>
            </a:r>
            <a:r>
              <a:rPr lang="en-US" sz="1800" b="1" dirty="0">
                <a:solidFill>
                  <a:schemeClr val="tx1"/>
                </a:solidFill>
                <a:latin typeface="Aptos" panose="020B0004020202020204" pitchFamily="34" charset="0"/>
              </a:rPr>
              <a:t>&amp; </a:t>
            </a:r>
            <a:r>
              <a:rPr lang="en-US" sz="1800" b="1" dirty="0">
                <a:solidFill>
                  <a:schemeClr val="accent3">
                    <a:lumMod val="50000"/>
                  </a:schemeClr>
                </a:solidFill>
                <a:latin typeface="Aptos" panose="020B0004020202020204" pitchFamily="34" charset="0"/>
                <a:hlinkClick r:id="rId6">
                  <a:extLst>
                    <a:ext uri="{A12FA001-AC4F-418D-AE19-62706E023703}">
                      <ahyp:hlinkClr xmlns:ahyp="http://schemas.microsoft.com/office/drawing/2018/hyperlinkcolor" val="tx"/>
                    </a:ext>
                  </a:extLst>
                </a:hlinkClick>
              </a:rPr>
              <a:t>www.icedoc.org</a:t>
            </a:r>
            <a:r>
              <a:rPr lang="en-US" sz="1800" b="1" dirty="0">
                <a:solidFill>
                  <a:schemeClr val="accent3">
                    <a:lumMod val="50000"/>
                  </a:schemeClr>
                </a:solidFill>
                <a:latin typeface="Aptos" panose="020B0004020202020204" pitchFamily="34" charset="0"/>
              </a:rPr>
              <a:t>  </a:t>
            </a:r>
          </a:p>
          <a:p>
            <a:pPr eaLnBrk="1" fontAlgn="auto" hangingPunct="1">
              <a:spcAft>
                <a:spcPts val="0"/>
              </a:spcAft>
              <a:buFont typeface="Arial" pitchFamily="34" charset="0"/>
              <a:buNone/>
              <a:defRPr/>
            </a:pPr>
            <a:r>
              <a:rPr lang="en-US" b="1" dirty="0">
                <a:solidFill>
                  <a:schemeClr val="tx1"/>
                </a:solidFill>
                <a:latin typeface="Aptos" panose="020B0004020202020204" pitchFamily="34" charset="0"/>
              </a:rPr>
              <a:t> </a:t>
            </a:r>
          </a:p>
          <a:p>
            <a:pPr eaLnBrk="1" fontAlgn="auto" hangingPunct="1">
              <a:spcAft>
                <a:spcPts val="0"/>
              </a:spcAft>
              <a:buFont typeface="Arial" pitchFamily="34" charset="0"/>
              <a:buNone/>
              <a:defRPr/>
            </a:pPr>
            <a:endParaRPr lang="en-US" b="1" dirty="0">
              <a:solidFill>
                <a:schemeClr val="tx1"/>
              </a:solidFill>
              <a:latin typeface="Aptos" panose="020B0004020202020204" pitchFamily="34" charset="0"/>
            </a:endParaRPr>
          </a:p>
          <a:p>
            <a:pPr algn="l">
              <a:defRPr/>
            </a:pPr>
            <a:r>
              <a:rPr lang="en-US" dirty="0">
                <a:latin typeface="Aptos" panose="020B0004020202020204" pitchFamily="34" charset="0"/>
              </a:rPr>
              <a:t> </a:t>
            </a:r>
            <a:r>
              <a:rPr lang="en-US" sz="1600" b="1" dirty="0">
                <a:latin typeface="Aptos" panose="020B0004020202020204" pitchFamily="34" charset="0"/>
              </a:rPr>
              <a:t> </a:t>
            </a:r>
          </a:p>
          <a:p>
            <a:pPr algn="l">
              <a:defRPr/>
            </a:pPr>
            <a:r>
              <a:rPr lang="en-US" sz="1600" b="1" dirty="0">
                <a:latin typeface="Aptos" panose="020B0004020202020204" pitchFamily="34" charset="0"/>
              </a:rPr>
              <a:t>October 22, 2025  </a:t>
            </a:r>
          </a:p>
          <a:p>
            <a:pPr algn="l">
              <a:defRPr/>
            </a:pPr>
            <a:r>
              <a:rPr lang="en-US" sz="1600" b="1" dirty="0">
                <a:latin typeface="Aptos" panose="020B0004020202020204" pitchFamily="34" charset="0"/>
              </a:rPr>
              <a:t>Updated July 29, 2026</a:t>
            </a:r>
          </a:p>
        </p:txBody>
      </p:sp>
      <p:pic>
        <p:nvPicPr>
          <p:cNvPr id="1026" name="Picture 2" descr="C:\Users\Ahmed\Desktop\New folder (2)\Photo_Ahmed Elzawawy_ .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2000" y="4723958"/>
            <a:ext cx="2414427" cy="213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448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6AD44-C090-08BE-77C9-AC9E5BD37FE0}"/>
              </a:ext>
            </a:extLst>
          </p:cNvPr>
          <p:cNvSpPr>
            <a:spLocks noGrp="1"/>
          </p:cNvSpPr>
          <p:nvPr>
            <p:ph type="subTitle" idx="1"/>
          </p:nvPr>
        </p:nvSpPr>
        <p:spPr>
          <a:xfrm>
            <a:off x="0" y="259882"/>
            <a:ext cx="12021953" cy="6400800"/>
          </a:xfrm>
        </p:spPr>
        <p:txBody>
          <a:bodyPr/>
          <a:lstStyle/>
          <a:p>
            <a:pPr marL="914400" marR="0" indent="-457200" algn="just">
              <a:spcBef>
                <a:spcPts val="0"/>
              </a:spcBef>
              <a:spcAft>
                <a:spcPts val="0"/>
              </a:spcAft>
              <a:tabLst>
                <a:tab pos="914400" algn="l"/>
              </a:tabLst>
            </a:pPr>
            <a:endParaRPr lang="en-US" sz="1800" b="1" i="1" dirty="0">
              <a:latin typeface="Arial" panose="020B0604020202020204" pitchFamily="34" charset="0"/>
              <a:ea typeface="Times New Roman" panose="02020603050405020304" pitchFamily="18" charset="0"/>
              <a:cs typeface="Times New Roman" panose="02020603050405020304" pitchFamily="18" charset="0"/>
            </a:endParaRPr>
          </a:p>
          <a:p>
            <a:pPr marL="914400" indent="-457200" algn="just">
              <a:spcBef>
                <a:spcPts val="0"/>
              </a:spcBef>
              <a:tabLst>
                <a:tab pos="914400" algn="l"/>
              </a:tabLst>
            </a:pPr>
            <a:r>
              <a:rPr lang="en-US" sz="1800" b="1"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1" i="1" dirty="0">
              <a:latin typeface="Aptos" panose="020B0004020202020204" pitchFamily="34" charset="0"/>
              <a:ea typeface="Times New Roman" panose="02020603050405020304" pitchFamily="18" charset="0"/>
              <a:cs typeface="Times New Roman" panose="02020603050405020304" pitchFamily="18" charset="0"/>
            </a:endParaRPr>
          </a:p>
          <a:p>
            <a:pPr marL="914400" indent="-457200" algn="just">
              <a:spcBef>
                <a:spcPts val="0"/>
              </a:spcBef>
              <a:tabLst>
                <a:tab pos="914400" algn="l"/>
              </a:tabLst>
            </a:pPr>
            <a:endParaRPr lang="en-US" sz="1800" b="1" u="sng"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8772C81C-F425-961F-A6DA-4C8B92D0466C}"/>
              </a:ext>
            </a:extLst>
          </p:cNvPr>
          <p:cNvSpPr txBox="1"/>
          <p:nvPr/>
        </p:nvSpPr>
        <p:spPr>
          <a:xfrm>
            <a:off x="246580" y="1"/>
            <a:ext cx="11096090" cy="6247864"/>
          </a:xfrm>
          <a:prstGeom prst="rect">
            <a:avLst/>
          </a:prstGeom>
          <a:noFill/>
        </p:spPr>
        <p:txBody>
          <a:bodyPr wrap="square">
            <a:spAutoFit/>
          </a:bodyPr>
          <a:lstStyle/>
          <a:p>
            <a:r>
              <a:rPr lang="en-US" sz="1800" b="1" dirty="0">
                <a:latin typeface="Arial Narrow" panose="020B0606020202030204" pitchFamily="34" charset="0"/>
              </a:rPr>
              <a:t> </a:t>
            </a:r>
            <a:r>
              <a:rPr lang="en-US" sz="3600" b="1" dirty="0">
                <a:solidFill>
                  <a:srgbClr val="FF0000"/>
                </a:solidFill>
              </a:rPr>
              <a:t>Disclosure of conflicts: None </a:t>
            </a:r>
          </a:p>
          <a:p>
            <a:pPr marL="342900" indent="-342900">
              <a:buFontTx/>
              <a:buChar char="-"/>
            </a:pPr>
            <a:r>
              <a:rPr lang="en-US" sz="2400" b="1" dirty="0">
                <a:solidFill>
                  <a:schemeClr val="accent1">
                    <a:lumMod val="50000"/>
                  </a:schemeClr>
                </a:solidFill>
                <a:latin typeface="Arial Narrow" panose="020B0606020202030204" pitchFamily="34" charset="0"/>
              </a:rPr>
              <a:t>I completely follow scientific approaches , works of many  scientists and  evidences . Moreover, we raise brainstorming  scientific stimulation and open for all what   could lead to increase affordability of better value cancer care in real world.   I didn’t invent anything here.</a:t>
            </a:r>
          </a:p>
          <a:p>
            <a:pPr marL="342900" indent="-342900">
              <a:buFontTx/>
              <a:buChar char="-"/>
            </a:pPr>
            <a:endParaRPr lang="en-US" sz="2400" b="1" dirty="0">
              <a:solidFill>
                <a:schemeClr val="accent1">
                  <a:lumMod val="50000"/>
                </a:schemeClr>
              </a:solidFill>
              <a:latin typeface="Arial Narrow" panose="020B0606020202030204" pitchFamily="34" charset="0"/>
            </a:endParaRPr>
          </a:p>
          <a:p>
            <a:r>
              <a:rPr lang="en-US" sz="2400" b="1" dirty="0">
                <a:solidFill>
                  <a:schemeClr val="accent1">
                    <a:lumMod val="50000"/>
                  </a:schemeClr>
                </a:solidFill>
                <a:latin typeface="Arial Narrow" panose="020B0606020202030204" pitchFamily="34" charset="0"/>
              </a:rPr>
              <a:t>-</a:t>
            </a:r>
            <a:r>
              <a:rPr lang="en-US" sz="2400" b="1" u="sng" dirty="0">
                <a:solidFill>
                  <a:srgbClr val="C00000"/>
                </a:solidFill>
                <a:highlight>
                  <a:srgbClr val="FFFF00"/>
                </a:highlight>
                <a:latin typeface="Arial Narrow" panose="020B0606020202030204" pitchFamily="34" charset="0"/>
              </a:rPr>
              <a:t>I don’t take  fees for my lectures-out of my university- or financial support from any.   </a:t>
            </a:r>
          </a:p>
          <a:p>
            <a:endParaRPr lang="en-US" sz="2400" b="1" u="sng" dirty="0">
              <a:solidFill>
                <a:srgbClr val="C00000"/>
              </a:solidFill>
              <a:highlight>
                <a:srgbClr val="FFFF00"/>
              </a:highlight>
              <a:latin typeface="Arial Narrow" panose="020B0606020202030204" pitchFamily="34" charset="0"/>
            </a:endParaRPr>
          </a:p>
          <a:p>
            <a:r>
              <a:rPr lang="en-US" sz="2400" b="1" u="sng" dirty="0">
                <a:solidFill>
                  <a:srgbClr val="C00000"/>
                </a:solidFill>
                <a:highlight>
                  <a:srgbClr val="FFFF00"/>
                </a:highlight>
                <a:latin typeface="Arial Narrow" panose="020B0606020202030204" pitchFamily="34" charset="0"/>
              </a:rPr>
              <a:t>So , in the forum  of GOIS , we are free completely to express , based on science . I am aligned only to what could be beneficial to millions of patients with cancer  regardless who they are or where they are</a:t>
            </a:r>
            <a:r>
              <a:rPr lang="en-US" sz="2400" b="1" dirty="0">
                <a:solidFill>
                  <a:srgbClr val="C00000"/>
                </a:solidFill>
                <a:highlight>
                  <a:srgbClr val="FFFF00"/>
                </a:highlight>
                <a:latin typeface="Arial Narrow" panose="020B0606020202030204" pitchFamily="34" charset="0"/>
              </a:rPr>
              <a:t>. So, it is an opportunity to all to express freely , with scientific approaches or references. Welcome all. The GOIS Forum belongs to all the willing.</a:t>
            </a:r>
          </a:p>
          <a:p>
            <a:endParaRPr lang="en-US" sz="2800" b="1" dirty="0">
              <a:solidFill>
                <a:srgbClr val="C00000"/>
              </a:solidFill>
              <a:latin typeface="Arial Narrow" panose="020B0606020202030204" pitchFamily="34" charset="0"/>
            </a:endParaRPr>
          </a:p>
          <a:p>
            <a:r>
              <a:rPr lang="en-US" sz="2400" b="1" dirty="0">
                <a:latin typeface="Arial Narrow" panose="020B0606020202030204" pitchFamily="34" charset="0"/>
              </a:rPr>
              <a:t>I inspired from the works with distinguished colleagues , international  organizations and  societies in the world, in committees, as an advisor expert or as a chair  along the last 4 decades  (all are scientific and medical activities)   </a:t>
            </a:r>
          </a:p>
        </p:txBody>
      </p:sp>
    </p:spTree>
    <p:extLst>
      <p:ext uri="{BB962C8B-B14F-4D97-AF65-F5344CB8AC3E}">
        <p14:creationId xmlns:p14="http://schemas.microsoft.com/office/powerpoint/2010/main" val="4243195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FBD6B-1B34-B41A-08BB-A17AD748D3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0C6BD4-665C-C6F7-8DE1-42032694AE25}"/>
              </a:ext>
            </a:extLst>
          </p:cNvPr>
          <p:cNvSpPr>
            <a:spLocks noGrp="1"/>
          </p:cNvSpPr>
          <p:nvPr>
            <p:ph idx="1"/>
          </p:nvPr>
        </p:nvSpPr>
        <p:spPr>
          <a:xfrm>
            <a:off x="339047" y="452063"/>
            <a:ext cx="11774183" cy="5724900"/>
          </a:xfrm>
        </p:spPr>
        <p:txBody>
          <a:bodyPr>
            <a:normAutofit/>
          </a:bodyPr>
          <a:lstStyle/>
          <a:p>
            <a:r>
              <a:rPr lang="en-US" sz="2800" b="1" dirty="0">
                <a:latin typeface="Arial Narrow" panose="020B0606020202030204" pitchFamily="34" charset="0"/>
              </a:rPr>
              <a:t>Note 1:  </a:t>
            </a:r>
          </a:p>
          <a:p>
            <a:pPr marL="0" indent="0">
              <a:buNone/>
            </a:pPr>
            <a:r>
              <a:rPr lang="en-US" sz="2800" b="1" dirty="0">
                <a:latin typeface="Arial Narrow" panose="020B0606020202030204" pitchFamily="34" charset="0"/>
              </a:rPr>
              <a:t>You notice that in most of our slides </a:t>
            </a:r>
            <a:r>
              <a:rPr lang="en-US" sz="3600" b="1" dirty="0">
                <a:latin typeface="Arial Narrow" panose="020B0606020202030204" pitchFamily="34" charset="0"/>
              </a:rPr>
              <a:t>, that the text in every slide is not short and not with few words or lines in each slide or page.</a:t>
            </a:r>
            <a:r>
              <a:rPr lang="en-US" sz="3600" b="1" u="sng" dirty="0">
                <a:solidFill>
                  <a:srgbClr val="FF0000"/>
                </a:solidFill>
                <a:latin typeface="Arial Narrow" panose="020B0606020202030204" pitchFamily="34" charset="0"/>
              </a:rPr>
              <a:t> It is intentionally</a:t>
            </a:r>
            <a:r>
              <a:rPr lang="en-US" sz="3600" b="1" dirty="0">
                <a:latin typeface="Arial Narrow" panose="020B0606020202030204" pitchFamily="34" charset="0"/>
              </a:rPr>
              <a:t> </a:t>
            </a:r>
          </a:p>
          <a:p>
            <a:pPr marL="0" indent="0">
              <a:buNone/>
            </a:pPr>
            <a:r>
              <a:rPr lang="en-US" sz="3600" b="1" dirty="0">
                <a:latin typeface="Arial Narrow" panose="020B0606020202030204" pitchFamily="34" charset="0"/>
              </a:rPr>
              <a:t> Also we are keen to include some links and </a:t>
            </a:r>
            <a:r>
              <a:rPr lang="en-US" sz="4000" b="1" dirty="0">
                <a:latin typeface="Arial Narrow" panose="020B0606020202030204" pitchFamily="34" charset="0"/>
              </a:rPr>
              <a:t>references that take spaces in the slides </a:t>
            </a:r>
            <a:r>
              <a:rPr lang="en-US" sz="4000" b="1" u="sng" dirty="0">
                <a:latin typeface="Arial Narrow" panose="020B0606020202030204" pitchFamily="34" charset="0"/>
              </a:rPr>
              <a:t>in order to be as text materials that you download and keep in your documents and to share with your networks.</a:t>
            </a:r>
          </a:p>
          <a:p>
            <a:pPr marL="0" indent="0">
              <a:buNone/>
            </a:pPr>
            <a:r>
              <a:rPr lang="en-US" sz="3600" b="1" dirty="0">
                <a:latin typeface="Arial Narrow" panose="020B0606020202030204" pitchFamily="34" charset="0"/>
              </a:rPr>
              <a:t>Also. it is available as a video and word </a:t>
            </a:r>
            <a:r>
              <a:rPr lang="en-US" sz="3600" b="1">
                <a:latin typeface="Arial Narrow" panose="020B0606020202030204" pitchFamily="34" charset="0"/>
              </a:rPr>
              <a:t>or pdf file </a:t>
            </a:r>
            <a:r>
              <a:rPr lang="en-US" sz="3600" b="1" dirty="0">
                <a:latin typeface="Arial Narrow" panose="020B0606020202030204" pitchFamily="34" charset="0"/>
              </a:rPr>
              <a:t>for all who like to receive a copy or a link. </a:t>
            </a:r>
            <a:endParaRPr lang="en-US" dirty="0"/>
          </a:p>
        </p:txBody>
      </p:sp>
    </p:spTree>
    <p:extLst>
      <p:ext uri="{BB962C8B-B14F-4D97-AF65-F5344CB8AC3E}">
        <p14:creationId xmlns:p14="http://schemas.microsoft.com/office/powerpoint/2010/main" val="144559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456D-050C-7A0B-324B-2D04AA5BA3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BFE708-F038-4C48-C388-D2B48CBDF931}"/>
              </a:ext>
            </a:extLst>
          </p:cNvPr>
          <p:cNvSpPr>
            <a:spLocks noGrp="1"/>
          </p:cNvSpPr>
          <p:nvPr>
            <p:ph idx="1"/>
          </p:nvPr>
        </p:nvSpPr>
        <p:spPr>
          <a:xfrm>
            <a:off x="452063" y="152400"/>
            <a:ext cx="10957389" cy="6553200"/>
          </a:xfrm>
        </p:spPr>
        <p:txBody>
          <a:bodyPr/>
          <a:lstStyle/>
          <a:p>
            <a:pPr marL="0" indent="0">
              <a:buNone/>
              <a:defRPr/>
            </a:pPr>
            <a:r>
              <a:rPr lang="en-US" b="1" dirty="0">
                <a:latin typeface="Aptos" panose="020B0004020202020204" pitchFamily="34" charset="0"/>
              </a:rPr>
              <a:t> </a:t>
            </a:r>
          </a:p>
          <a:p>
            <a:pPr marL="0" indent="0">
              <a:buNone/>
              <a:defRPr/>
            </a:pPr>
            <a:r>
              <a:rPr lang="en-US" dirty="0"/>
              <a:t>Part 1 of 2-  </a:t>
            </a:r>
          </a:p>
          <a:p>
            <a:pPr marL="0" indent="0">
              <a:buNone/>
              <a:defRPr/>
            </a:pPr>
            <a:r>
              <a:rPr lang="en-US" b="1" dirty="0"/>
              <a:t>                                               Introduction:    </a:t>
            </a:r>
          </a:p>
          <a:p>
            <a:pPr marL="0" indent="0">
              <a:buNone/>
              <a:defRPr/>
            </a:pPr>
            <a:r>
              <a:rPr lang="en-US" b="1" dirty="0">
                <a:latin typeface="Aptos" panose="020B0004020202020204" pitchFamily="34" charset="0"/>
              </a:rPr>
              <a:t> </a:t>
            </a:r>
          </a:p>
          <a:p>
            <a:pPr marL="0" indent="0">
              <a:buNone/>
              <a:defRPr/>
            </a:pPr>
            <a:r>
              <a:rPr lang="en-US" b="1" dirty="0">
                <a:latin typeface="Aptos" panose="020B0004020202020204" pitchFamily="34" charset="0"/>
              </a:rPr>
              <a:t>Please note that in the series and in GOIS/GO-U programs </a:t>
            </a:r>
            <a:r>
              <a:rPr lang="en-US" b="1" dirty="0">
                <a:solidFill>
                  <a:srgbClr val="FF0000"/>
                </a:solidFill>
                <a:latin typeface="Aptos" panose="020B0004020202020204" pitchFamily="34" charset="0"/>
              </a:rPr>
              <a:t>in general we adopt</a:t>
            </a:r>
            <a:r>
              <a:rPr lang="en-US" b="1" dirty="0">
                <a:latin typeface="Aptos" panose="020B0004020202020204" pitchFamily="34" charset="0"/>
              </a:rPr>
              <a:t> the principals of the win-win scientific initiative:  </a:t>
            </a:r>
          </a:p>
          <a:p>
            <a:pPr marL="0" indent="0">
              <a:buNone/>
              <a:defRPr/>
            </a:pPr>
            <a:r>
              <a:rPr lang="en-US" b="1" dirty="0">
                <a:latin typeface="Aptos" panose="020B0004020202020204" pitchFamily="34" charset="0"/>
              </a:rPr>
              <a:t>   </a:t>
            </a:r>
          </a:p>
          <a:p>
            <a:pPr marL="0" indent="0">
              <a:buNone/>
              <a:defRPr/>
            </a:pPr>
            <a:r>
              <a:rPr lang="en-US" b="1" dirty="0">
                <a:solidFill>
                  <a:srgbClr val="C00000"/>
                </a:solidFill>
                <a:latin typeface="Aptos" panose="020B0004020202020204" pitchFamily="34" charset="0"/>
              </a:rPr>
              <a:t>1-Free flow of ideas, </a:t>
            </a:r>
          </a:p>
          <a:p>
            <a:pPr marL="0" indent="0">
              <a:buNone/>
              <a:defRPr/>
            </a:pPr>
            <a:r>
              <a:rPr lang="en-US" b="1" dirty="0">
                <a:solidFill>
                  <a:srgbClr val="C00000"/>
                </a:solidFill>
                <a:latin typeface="Aptos" panose="020B0004020202020204" pitchFamily="34" charset="0"/>
              </a:rPr>
              <a:t>2- flexibilities of thoughts , </a:t>
            </a:r>
          </a:p>
          <a:p>
            <a:pPr marL="0" indent="0">
              <a:buNone/>
              <a:defRPr/>
            </a:pPr>
            <a:r>
              <a:rPr lang="en-US" b="1" dirty="0">
                <a:solidFill>
                  <a:srgbClr val="C00000"/>
                </a:solidFill>
                <a:latin typeface="Aptos" panose="020B0004020202020204" pitchFamily="34" charset="0"/>
              </a:rPr>
              <a:t>3- smart innovation plus exploration of older and classic ways. </a:t>
            </a:r>
            <a:endParaRPr lang="en-US" dirty="0">
              <a:solidFill>
                <a:srgbClr val="C00000"/>
              </a:solidFill>
              <a:latin typeface="Aptos" panose="020B0004020202020204" pitchFamily="34" charset="0"/>
            </a:endParaRPr>
          </a:p>
          <a:p>
            <a:pPr>
              <a:defRPr/>
            </a:pPr>
            <a:endParaRPr lang="en-US" dirty="0"/>
          </a:p>
        </p:txBody>
      </p:sp>
    </p:spTree>
    <p:extLst>
      <p:ext uri="{BB962C8B-B14F-4D97-AF65-F5344CB8AC3E}">
        <p14:creationId xmlns:p14="http://schemas.microsoft.com/office/powerpoint/2010/main" val="257209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AF17B0-1276-D876-2943-5AC4D0C6F884}"/>
              </a:ext>
            </a:extLst>
          </p:cNvPr>
          <p:cNvSpPr>
            <a:spLocks noGrp="1"/>
          </p:cNvSpPr>
          <p:nvPr>
            <p:ph idx="1"/>
          </p:nvPr>
        </p:nvSpPr>
        <p:spPr>
          <a:xfrm>
            <a:off x="82193" y="102742"/>
            <a:ext cx="11989941" cy="6647379"/>
          </a:xfrm>
        </p:spPr>
        <p:txBody>
          <a:bodyPr>
            <a:normAutofit fontScale="92500" lnSpcReduction="10000"/>
          </a:bodyPr>
          <a:lstStyle/>
          <a:p>
            <a:r>
              <a:rPr lang="en-US" sz="3200" b="1" dirty="0">
                <a:solidFill>
                  <a:srgbClr val="C00000"/>
                </a:solidFill>
                <a:latin typeface="Aptos" panose="020B0004020202020204" pitchFamily="34" charset="0"/>
              </a:rPr>
              <a:t>The big brainstorming hypothesis:  We claim that the field of scientific studies of radiotherapy is still in need of many research, studies and game changing!</a:t>
            </a:r>
            <a:endParaRPr lang="en-US" sz="3200" dirty="0">
              <a:solidFill>
                <a:srgbClr val="C00000"/>
              </a:solidFill>
              <a:latin typeface="Aptos" panose="020B0004020202020204" pitchFamily="34" charset="0"/>
            </a:endParaRPr>
          </a:p>
          <a:p>
            <a:pPr marL="0" indent="0">
              <a:buNone/>
            </a:pPr>
            <a:r>
              <a:rPr lang="en-US" sz="3200" b="1" dirty="0">
                <a:solidFill>
                  <a:srgbClr val="C00000"/>
                </a:solidFill>
                <a:latin typeface="Aptos" panose="020B0004020202020204" pitchFamily="34" charset="0"/>
              </a:rPr>
              <a:t>    What do you think? </a:t>
            </a:r>
          </a:p>
          <a:p>
            <a:pPr marL="0" indent="0">
              <a:buNone/>
            </a:pPr>
            <a:r>
              <a:rPr lang="en-US" b="1" dirty="0">
                <a:latin typeface="Aptos" panose="020B0004020202020204" pitchFamily="34" charset="0"/>
              </a:rPr>
              <a:t>                                      Invitation for Discussion </a:t>
            </a:r>
          </a:p>
          <a:p>
            <a:pPr marL="0" indent="0">
              <a:buNone/>
            </a:pPr>
            <a:endParaRPr lang="en-US" dirty="0">
              <a:latin typeface="Aptos" panose="020B0004020202020204" pitchFamily="34" charset="0"/>
            </a:endParaRPr>
          </a:p>
          <a:p>
            <a:r>
              <a:rPr lang="en-US" b="1" dirty="0">
                <a:latin typeface="Aptos" panose="020B0004020202020204" pitchFamily="34" charset="0"/>
              </a:rPr>
              <a:t>This brainstorming is meant </a:t>
            </a:r>
            <a:r>
              <a:rPr lang="en-US" b="1" u="sng" dirty="0">
                <a:latin typeface="Aptos" panose="020B0004020202020204" pitchFamily="34" charset="0"/>
              </a:rPr>
              <a:t>as a starting of stimulating points</a:t>
            </a:r>
            <a:r>
              <a:rPr lang="en-US" b="1" dirty="0">
                <a:latin typeface="Aptos" panose="020B0004020202020204" pitchFamily="34" charset="0"/>
              </a:rPr>
              <a:t>. Its value depends on your discussion, feedback, modifications, constructive criticism, and additions. We welcome, all, your feedback before, during, and after the 2nd ASCO-GOIS International Webinars </a:t>
            </a:r>
            <a:endParaRPr lang="en-US" dirty="0">
              <a:latin typeface="Aptos" panose="020B0004020202020204" pitchFamily="34" charset="0"/>
            </a:endParaRPr>
          </a:p>
          <a:p>
            <a:r>
              <a:rPr lang="en-US" b="1" dirty="0">
                <a:solidFill>
                  <a:srgbClr val="C00000"/>
                </a:solidFill>
                <a:latin typeface="Aptos" panose="020B0004020202020204" pitchFamily="34" charset="0"/>
              </a:rPr>
              <a:t>You are invited to take some of these points to discuss in your institutes or organization.</a:t>
            </a:r>
            <a:endParaRPr lang="en-US" dirty="0">
              <a:solidFill>
                <a:srgbClr val="FF0000"/>
              </a:solidFill>
            </a:endParaRPr>
          </a:p>
          <a:p>
            <a:r>
              <a:rPr lang="en-US" dirty="0">
                <a:solidFill>
                  <a:srgbClr val="FF0000"/>
                </a:solidFill>
              </a:rPr>
              <a:t> </a:t>
            </a:r>
            <a:r>
              <a:rPr lang="en-US" b="1" dirty="0">
                <a:solidFill>
                  <a:srgbClr val="FF0000"/>
                </a:solidFill>
              </a:rPr>
              <a:t>Please fee free </a:t>
            </a:r>
            <a:r>
              <a:rPr lang="en-US" b="1" dirty="0">
                <a:solidFill>
                  <a:srgbClr val="FF0000"/>
                </a:solidFill>
                <a:latin typeface="Aptos" panose="020B0004020202020204" pitchFamily="34" charset="0"/>
              </a:rPr>
              <a:t>to </a:t>
            </a:r>
            <a:r>
              <a:rPr lang="en-US" b="1" dirty="0">
                <a:latin typeface="Aptos" panose="020B0004020202020204" pitchFamily="34" charset="0"/>
              </a:rPr>
              <a:t>publish or to present-if you like- under your name as an author or with your team any point or topic you inspired , or modified and build on from this initiative. We don’t claim any ownership or praise. This initiative belongs to all. What count for us is that  this initiative  would serve millions of patients and science</a:t>
            </a:r>
            <a:endParaRPr lang="en-US" dirty="0"/>
          </a:p>
        </p:txBody>
      </p:sp>
    </p:spTree>
    <p:extLst>
      <p:ext uri="{BB962C8B-B14F-4D97-AF65-F5344CB8AC3E}">
        <p14:creationId xmlns:p14="http://schemas.microsoft.com/office/powerpoint/2010/main" val="1168398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379A75-88E6-0104-5498-205542E160EE}"/>
              </a:ext>
            </a:extLst>
          </p:cNvPr>
          <p:cNvSpPr>
            <a:spLocks noGrp="1"/>
          </p:cNvSpPr>
          <p:nvPr>
            <p:ph idx="1"/>
          </p:nvPr>
        </p:nvSpPr>
        <p:spPr>
          <a:xfrm>
            <a:off x="154113" y="184934"/>
            <a:ext cx="11825554" cy="6575461"/>
          </a:xfrm>
        </p:spPr>
        <p:txBody>
          <a:bodyPr/>
          <a:lstStyle/>
          <a:p>
            <a:pPr marL="0" indent="0">
              <a:buNone/>
            </a:pPr>
            <a:r>
              <a:rPr lang="en-US" b="1" u="sng" dirty="0">
                <a:solidFill>
                  <a:srgbClr val="C00000"/>
                </a:solidFill>
              </a:rPr>
              <a:t>Why more research is needed in radiotherapy and related sciences?   </a:t>
            </a:r>
          </a:p>
          <a:p>
            <a:pPr marL="0" indent="0">
              <a:buNone/>
            </a:pPr>
            <a:endParaRPr lang="en-US" dirty="0">
              <a:solidFill>
                <a:srgbClr val="C00000"/>
              </a:solidFill>
            </a:endParaRPr>
          </a:p>
          <a:p>
            <a:r>
              <a:rPr lang="en-US" b="1" dirty="0"/>
              <a:t>To date, radiotherapy with or without surgery is responsible of most of the cure in cancer. </a:t>
            </a:r>
            <a:endParaRPr lang="en-US" dirty="0"/>
          </a:p>
          <a:p>
            <a:r>
              <a:rPr lang="en-US" b="1" dirty="0"/>
              <a:t>All Cancer drug therapy is responsible of only around 11-12% of cure in cancer and </a:t>
            </a:r>
            <a:r>
              <a:rPr lang="en-US" b="1" dirty="0" err="1"/>
              <a:t>hopfully</a:t>
            </a:r>
            <a:r>
              <a:rPr lang="en-US" b="1" dirty="0"/>
              <a:t> will be more in the upcoming years. The remaining is attributed to surgery and radiotherapy.  </a:t>
            </a:r>
            <a:endParaRPr lang="en-US" dirty="0"/>
          </a:p>
          <a:p>
            <a:r>
              <a:rPr lang="en-US" b="1" dirty="0"/>
              <a:t>50-60% of cancer patients will need radiotherapy along the course of their disease. </a:t>
            </a:r>
            <a:endParaRPr lang="en-US" dirty="0"/>
          </a:p>
          <a:p>
            <a:r>
              <a:rPr lang="en-US" b="1" dirty="0"/>
              <a:t>There is growing more indications for radiotherapy in the upcoming years in combination with new technology like targeted drug delivery -nanotechnology and immunotherapy</a:t>
            </a:r>
            <a:endParaRPr lang="en-US" dirty="0"/>
          </a:p>
        </p:txBody>
      </p:sp>
    </p:spTree>
    <p:extLst>
      <p:ext uri="{BB962C8B-B14F-4D97-AF65-F5344CB8AC3E}">
        <p14:creationId xmlns:p14="http://schemas.microsoft.com/office/powerpoint/2010/main" val="98661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8D9CC0-3EC7-7D5A-509A-112C59A2231C}"/>
              </a:ext>
            </a:extLst>
          </p:cNvPr>
          <p:cNvSpPr>
            <a:spLocks noGrp="1"/>
          </p:cNvSpPr>
          <p:nvPr>
            <p:ph idx="1"/>
          </p:nvPr>
        </p:nvSpPr>
        <p:spPr>
          <a:xfrm>
            <a:off x="71919" y="184935"/>
            <a:ext cx="11876925" cy="6359703"/>
          </a:xfrm>
        </p:spPr>
        <p:txBody>
          <a:bodyPr>
            <a:normAutofit fontScale="92500" lnSpcReduction="20000"/>
          </a:bodyPr>
          <a:lstStyle/>
          <a:p>
            <a:pPr marL="0" indent="0">
              <a:buNone/>
            </a:pPr>
            <a:r>
              <a:rPr lang="en-US" sz="3100" dirty="0"/>
              <a:t> </a:t>
            </a:r>
            <a:r>
              <a:rPr lang="en-US" sz="3100" b="1" dirty="0">
                <a:solidFill>
                  <a:srgbClr val="C00000"/>
                </a:solidFill>
              </a:rPr>
              <a:t>Most radiotherapy recommendations </a:t>
            </a:r>
            <a:r>
              <a:rPr lang="en-US" sz="3100" b="1" dirty="0"/>
              <a:t>in recent National Comprehensive Cancer Network </a:t>
            </a:r>
            <a:r>
              <a:rPr lang="en-US" sz="3100" b="1" dirty="0">
                <a:solidFill>
                  <a:srgbClr val="C00000"/>
                </a:solidFill>
              </a:rPr>
              <a:t>(NCCN</a:t>
            </a:r>
            <a:r>
              <a:rPr lang="en-US" sz="3100" b="1" dirty="0"/>
              <a:t>) guidelines </a:t>
            </a:r>
            <a:r>
              <a:rPr lang="en-US" sz="3100" b="1" dirty="0">
                <a:solidFill>
                  <a:srgbClr val="C00000"/>
                </a:solidFill>
              </a:rPr>
              <a:t>are based on expert opinion rather than high-level evidence</a:t>
            </a:r>
            <a:r>
              <a:rPr lang="en-US" sz="3100" b="1" dirty="0"/>
              <a:t>, according to a study published in </a:t>
            </a:r>
            <a:r>
              <a:rPr lang="en-US" sz="3100" b="1" i="1" dirty="0"/>
              <a:t>Advances in Radiation Oncology</a:t>
            </a:r>
            <a:r>
              <a:rPr lang="en-US" sz="3100" b="1" dirty="0"/>
              <a:t>.  </a:t>
            </a:r>
          </a:p>
          <a:p>
            <a:pPr marL="0" indent="0">
              <a:buNone/>
            </a:pPr>
            <a:r>
              <a:rPr lang="en-US" b="1" dirty="0"/>
              <a:t>   In this study less than 10% ( 9.7%) of radiotherapy recommendations in 2020 NCCN     guidelines were supported by category 1 consensus and levels of evidence (CE). </a:t>
            </a:r>
          </a:p>
          <a:p>
            <a:pPr marL="0" indent="0">
              <a:buNone/>
            </a:pPr>
            <a:r>
              <a:rPr lang="en-US" b="1" dirty="0"/>
              <a:t> ( It is worthwhile to note that in the same study Systemic therapy recommendations had a higher proportion of category 1 CE than did radiotherapy recommendations. </a:t>
            </a:r>
            <a:r>
              <a:rPr lang="en-US" b="1" dirty="0">
                <a:solidFill>
                  <a:srgbClr val="C00000"/>
                </a:solidFill>
              </a:rPr>
              <a:t>For systemic therapy,  only 12.3% </a:t>
            </a:r>
            <a:r>
              <a:rPr lang="en-US" b="1" dirty="0"/>
              <a:t>of recommendations were category 1)  </a:t>
            </a:r>
          </a:p>
          <a:p>
            <a:pPr marL="0" indent="0">
              <a:buNone/>
            </a:pPr>
            <a:r>
              <a:rPr lang="en-US" b="1" dirty="0"/>
              <a:t>Reference</a:t>
            </a:r>
            <a:r>
              <a:rPr lang="en-US" dirty="0"/>
              <a:t>: Noy M, Rich BJ, Llorente R, et al. </a:t>
            </a:r>
            <a:r>
              <a:rPr lang="en-US" b="1" dirty="0">
                <a:solidFill>
                  <a:schemeClr val="bg2">
                    <a:lumMod val="25000"/>
                  </a:schemeClr>
                </a:solidFill>
                <a:hlinkClick r:id="rId2">
                  <a:extLst>
                    <a:ext uri="{A12FA001-AC4F-418D-AE19-62706E023703}">
                      <ahyp:hlinkClr xmlns:ahyp="http://schemas.microsoft.com/office/drawing/2018/hyperlinkcolor" val="tx"/>
                    </a:ext>
                  </a:extLst>
                </a:hlinkClick>
              </a:rPr>
              <a:t>Levels </a:t>
            </a:r>
            <a:r>
              <a:rPr lang="en-US" sz="2300" b="1" dirty="0">
                <a:solidFill>
                  <a:schemeClr val="bg2">
                    <a:lumMod val="25000"/>
                  </a:schemeClr>
                </a:solidFill>
                <a:hlinkClick r:id="" action="ppaction://noaction">
                  <a:extLst>
                    <a:ext uri="{A12FA001-AC4F-418D-AE19-62706E023703}">
                      <ahyp:hlinkClr xmlns:ahyp="http://schemas.microsoft.com/office/drawing/2018/hyperlinkcolor" val="tx"/>
                    </a:ext>
                  </a:extLst>
                </a:hlinkClick>
              </a:rPr>
              <a:t>of evidence for radiation therapy </a:t>
            </a:r>
          </a:p>
          <a:p>
            <a:pPr marL="0" indent="0">
              <a:buNone/>
            </a:pPr>
            <a:r>
              <a:rPr lang="en-US" sz="2300" b="1" dirty="0">
                <a:solidFill>
                  <a:schemeClr val="bg2">
                    <a:lumMod val="25000"/>
                  </a:schemeClr>
                </a:solidFill>
                <a:hlinkClick r:id="" action="ppaction://noaction">
                  <a:extLst>
                    <a:ext uri="{A12FA001-AC4F-418D-AE19-62706E023703}">
                      <ahyp:hlinkClr xmlns:ahyp="http://schemas.microsoft.com/office/drawing/2018/hyperlinkcolor" val="tx"/>
                    </a:ext>
                  </a:extLst>
                </a:hlinkClick>
              </a:rPr>
              <a:t> recommendations in the National Comprehensive Cancer Network (NCCN) clinical guidelines.</a:t>
            </a:r>
            <a:r>
              <a:rPr lang="en-US" sz="2300" b="1" i="1" dirty="0">
                <a:solidFill>
                  <a:schemeClr val="bg2">
                    <a:lumMod val="25000"/>
                  </a:schemeClr>
                </a:solidFill>
              </a:rPr>
              <a:t> </a:t>
            </a:r>
            <a:r>
              <a:rPr lang="en-US" sz="2300" b="1" i="1" dirty="0"/>
              <a:t>Adv </a:t>
            </a:r>
            <a:r>
              <a:rPr lang="en-US" sz="2300" b="1" i="1" dirty="0" err="1"/>
              <a:t>Radiat</a:t>
            </a:r>
            <a:r>
              <a:rPr lang="en-US" sz="2300" b="1" i="1" dirty="0"/>
              <a:t> </a:t>
            </a:r>
          </a:p>
          <a:p>
            <a:pPr marL="0" indent="0">
              <a:buNone/>
            </a:pPr>
            <a:r>
              <a:rPr lang="en-US" sz="2300" b="1" i="1" dirty="0"/>
              <a:t> Oncol</a:t>
            </a:r>
            <a:r>
              <a:rPr lang="en-US" sz="2300" b="1" dirty="0"/>
              <a:t>. Published online October  29, 2021. doi:10.1016/j.adro.2021.100832 </a:t>
            </a:r>
          </a:p>
          <a:p>
            <a:pPr marL="0" indent="0">
              <a:buNone/>
            </a:pPr>
            <a:r>
              <a:rPr lang="en-US" dirty="0"/>
              <a:t> </a:t>
            </a:r>
            <a:r>
              <a:rPr lang="en-US" b="1" u="sng" dirty="0">
                <a:solidFill>
                  <a:srgbClr val="C00000"/>
                </a:solidFill>
              </a:rPr>
              <a:t>What do you think?: </a:t>
            </a:r>
          </a:p>
          <a:p>
            <a:r>
              <a:rPr lang="en-US" b="1" dirty="0"/>
              <a:t>Isn’t game-changing global cancer care a necessity?</a:t>
            </a:r>
          </a:p>
          <a:p>
            <a:r>
              <a:rPr lang="en-US" b="1" dirty="0"/>
              <a:t>Isn’t further research in radiotherapy and allied sciences needed?  Let us navigate, review, and brainstorm together through GOIS programs, the ASCO-GOIS International Webinar Series, and “The Win-Win Game-Changing Global Cancer Care” initiative.   www.gois.website </a:t>
            </a:r>
          </a:p>
          <a:p>
            <a:pPr marL="0" indent="0">
              <a:buNone/>
            </a:pPr>
            <a:endParaRPr lang="en-US" b="1" dirty="0"/>
          </a:p>
          <a:p>
            <a:endParaRPr lang="en-US" dirty="0"/>
          </a:p>
        </p:txBody>
      </p:sp>
    </p:spTree>
    <p:extLst>
      <p:ext uri="{BB962C8B-B14F-4D97-AF65-F5344CB8AC3E}">
        <p14:creationId xmlns:p14="http://schemas.microsoft.com/office/powerpoint/2010/main" val="3341569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F20654-0F73-8384-5181-3627BCD1A9B6}"/>
              </a:ext>
            </a:extLst>
          </p:cNvPr>
          <p:cNvSpPr>
            <a:spLocks noGrp="1"/>
          </p:cNvSpPr>
          <p:nvPr>
            <p:ph idx="1"/>
          </p:nvPr>
        </p:nvSpPr>
        <p:spPr>
          <a:xfrm>
            <a:off x="102743" y="123290"/>
            <a:ext cx="11959118" cy="6637106"/>
          </a:xfrm>
        </p:spPr>
        <p:txBody>
          <a:bodyPr>
            <a:normAutofit fontScale="92500" lnSpcReduction="10000"/>
          </a:bodyPr>
          <a:lstStyle/>
          <a:p>
            <a:r>
              <a:rPr lang="en-US" b="1" dirty="0"/>
              <a:t>-</a:t>
            </a:r>
            <a:r>
              <a:rPr lang="en-US" sz="3200" b="1" dirty="0">
                <a:latin typeface="Aptos" panose="020B0004020202020204" pitchFamily="34" charset="0"/>
              </a:rPr>
              <a:t>As we know , </a:t>
            </a:r>
            <a:r>
              <a:rPr lang="en-US" sz="3200" b="1" dirty="0">
                <a:solidFill>
                  <a:schemeClr val="bg2">
                    <a:lumMod val="25000"/>
                  </a:schemeClr>
                </a:solidFill>
                <a:latin typeface="Aptos" panose="020B0004020202020204" pitchFamily="34" charset="0"/>
              </a:rPr>
              <a:t>despite all the efforts, organizations, societies, conferences, summits, declarations, plans and thousands of publications, there is tragic shortage of clinical oncology- radiotherapy services in most of world particularly in LMICs </a:t>
            </a:r>
          </a:p>
          <a:p>
            <a:r>
              <a:rPr lang="en-US" sz="3200" b="1" dirty="0">
                <a:solidFill>
                  <a:schemeClr val="bg2">
                    <a:lumMod val="25000"/>
                  </a:schemeClr>
                </a:solidFill>
                <a:latin typeface="Aptos" panose="020B0004020202020204" pitchFamily="34" charset="0"/>
              </a:rPr>
              <a:t> </a:t>
            </a:r>
            <a:r>
              <a:rPr lang="en-US" sz="3200" b="1" dirty="0">
                <a:latin typeface="Aptos" panose="020B0004020202020204" pitchFamily="34" charset="0"/>
              </a:rPr>
              <a:t>Although there has been some increase in facilities, this growth has not matched the rapidly increasing demand.  </a:t>
            </a:r>
          </a:p>
          <a:p>
            <a:r>
              <a:rPr lang="en-US" sz="3200" b="1" dirty="0">
                <a:latin typeface="Aptos" panose="020B0004020202020204" pitchFamily="34" charset="0"/>
              </a:rPr>
              <a:t>So, it is needless to waste of time to dispute about that the increasing  gap between the needs and the available radiation oncology services as it is widened in the last two decades </a:t>
            </a:r>
            <a:r>
              <a:rPr lang="en-US" sz="3200" dirty="0">
                <a:latin typeface="Aptos" panose="020B0004020202020204" pitchFamily="34" charset="0"/>
              </a:rPr>
              <a:t>. </a:t>
            </a:r>
            <a:endParaRPr lang="en-US" sz="3200" b="1" dirty="0">
              <a:latin typeface="Aptos" panose="020B0004020202020204" pitchFamily="34" charset="0"/>
            </a:endParaRPr>
          </a:p>
          <a:p>
            <a:r>
              <a:rPr lang="en-US" sz="4000" b="1" dirty="0">
                <a:solidFill>
                  <a:srgbClr val="C00000"/>
                </a:solidFill>
                <a:latin typeface="Aptos" panose="020B0004020202020204" pitchFamily="34" charset="0"/>
              </a:rPr>
              <a:t>If the stakeholders continue with the same previous ways, the situation will only worsen.</a:t>
            </a:r>
          </a:p>
          <a:p>
            <a:pPr marL="0" indent="0">
              <a:buNone/>
            </a:pPr>
            <a:r>
              <a:rPr lang="en-US" sz="4000" b="1" dirty="0">
                <a:solidFill>
                  <a:srgbClr val="C00000"/>
                </a:solidFill>
                <a:latin typeface="Aptos" panose="020B0004020202020204" pitchFamily="34" charset="0"/>
              </a:rPr>
              <a:t>  </a:t>
            </a:r>
          </a:p>
          <a:p>
            <a:pPr marL="0" indent="0">
              <a:buNone/>
            </a:pPr>
            <a:r>
              <a:rPr lang="en-US" sz="4000" b="1" dirty="0">
                <a:solidFill>
                  <a:srgbClr val="C00000"/>
                </a:solidFill>
                <a:latin typeface="Aptos" panose="020B0004020202020204" pitchFamily="34" charset="0"/>
              </a:rPr>
              <a:t>We state that “Game changing global cancer care is a necessity, and not a choice” </a:t>
            </a:r>
            <a:endParaRPr lang="en-US" sz="4000" dirty="0">
              <a:solidFill>
                <a:srgbClr val="C00000"/>
              </a:solidFill>
              <a:latin typeface="Aptos" panose="020B0004020202020204" pitchFamily="34" charset="0"/>
            </a:endParaRPr>
          </a:p>
          <a:p>
            <a:pPr marL="0" indent="0">
              <a:buNone/>
            </a:pPr>
            <a:endParaRPr lang="en-US" dirty="0"/>
          </a:p>
        </p:txBody>
      </p:sp>
    </p:spTree>
    <p:extLst>
      <p:ext uri="{BB962C8B-B14F-4D97-AF65-F5344CB8AC3E}">
        <p14:creationId xmlns:p14="http://schemas.microsoft.com/office/powerpoint/2010/main" val="4040777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8D3D0D-BD2D-1631-3C4B-C878CEAD230C}"/>
              </a:ext>
            </a:extLst>
          </p:cNvPr>
          <p:cNvSpPr>
            <a:spLocks noGrp="1"/>
          </p:cNvSpPr>
          <p:nvPr>
            <p:ph idx="1"/>
          </p:nvPr>
        </p:nvSpPr>
        <p:spPr>
          <a:xfrm>
            <a:off x="71919" y="123290"/>
            <a:ext cx="11959119" cy="6596009"/>
          </a:xfrm>
        </p:spPr>
        <p:txBody>
          <a:bodyPr/>
          <a:lstStyle/>
          <a:p>
            <a:r>
              <a:rPr lang="en-US" sz="3200" b="1" dirty="0">
                <a:latin typeface="Aptos" panose="020B0004020202020204" pitchFamily="34" charset="0"/>
              </a:rPr>
              <a:t>Radiation therapy is a core modality of cancer treatment; however, </a:t>
            </a:r>
            <a:r>
              <a:rPr lang="en-US" sz="3200" b="1" dirty="0">
                <a:solidFill>
                  <a:srgbClr val="C00000"/>
                </a:solidFill>
                <a:latin typeface="Aptos" panose="020B0004020202020204" pitchFamily="34" charset="0"/>
              </a:rPr>
              <a:t>concerns have been expressed regarding its underutilization and its lack of prioritization as a research domain compared with other treatment modalities, despite its rapid technical evolution</a:t>
            </a:r>
            <a:endParaRPr lang="en-US" sz="3200" dirty="0">
              <a:solidFill>
                <a:srgbClr val="C00000"/>
              </a:solidFill>
              <a:latin typeface="Aptos" panose="020B0004020202020204" pitchFamily="34" charset="0"/>
            </a:endParaRPr>
          </a:p>
          <a:p>
            <a:r>
              <a:rPr lang="en-US" sz="3200" b="1" dirty="0">
                <a:latin typeface="Aptos" panose="020B0004020202020204" pitchFamily="34" charset="0"/>
              </a:rPr>
              <a:t>A total of 62,550 radiation therapy research articles from 127 countries, published in 2531 international journals, were analyzed. The United States was responsible for 32.3% of these outputs, followed by Japan (8.0%) and Germany (7.7%)   </a:t>
            </a:r>
          </a:p>
          <a:p>
            <a:pPr marL="0" indent="0">
              <a:buNone/>
            </a:pPr>
            <a:endParaRPr lang="en-US" sz="3200" dirty="0">
              <a:latin typeface="Aptos" panose="020B0004020202020204" pitchFamily="34" charset="0"/>
            </a:endParaRPr>
          </a:p>
          <a:p>
            <a:r>
              <a:rPr lang="en-US" sz="3200" b="1" dirty="0">
                <a:solidFill>
                  <a:srgbClr val="C00000"/>
                </a:solidFill>
                <a:latin typeface="Aptos" panose="020B0004020202020204" pitchFamily="34" charset="0"/>
              </a:rPr>
              <a:t>Trial-related radiotherapy publications represented </a:t>
            </a:r>
            <a:r>
              <a:rPr lang="en-US" sz="3200" b="1" u="sng" dirty="0">
                <a:solidFill>
                  <a:srgbClr val="C00000"/>
                </a:solidFill>
                <a:latin typeface="Aptos" panose="020B0004020202020204" pitchFamily="34" charset="0"/>
              </a:rPr>
              <a:t>only 5.1% of total output</a:t>
            </a:r>
            <a:r>
              <a:rPr lang="en-US" sz="3200" b="1" dirty="0">
                <a:solidFill>
                  <a:srgbClr val="C00000"/>
                </a:solidFill>
                <a:latin typeface="Aptos" panose="020B0004020202020204" pitchFamily="34" charset="0"/>
              </a:rPr>
              <a:t>. </a:t>
            </a:r>
            <a:endParaRPr lang="en-US" sz="3200" dirty="0">
              <a:solidFill>
                <a:srgbClr val="C00000"/>
              </a:solidFill>
              <a:latin typeface="Aptos" panose="020B0004020202020204" pitchFamily="34" charset="0"/>
            </a:endParaRPr>
          </a:p>
          <a:p>
            <a:endParaRPr lang="en-US" dirty="0"/>
          </a:p>
        </p:txBody>
      </p:sp>
    </p:spTree>
    <p:extLst>
      <p:ext uri="{BB962C8B-B14F-4D97-AF65-F5344CB8AC3E}">
        <p14:creationId xmlns:p14="http://schemas.microsoft.com/office/powerpoint/2010/main" val="920464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98A3B0-F3B8-FCCD-597B-42DB5FA38499}"/>
              </a:ext>
            </a:extLst>
          </p:cNvPr>
          <p:cNvSpPr>
            <a:spLocks noGrp="1"/>
          </p:cNvSpPr>
          <p:nvPr>
            <p:ph idx="1"/>
          </p:nvPr>
        </p:nvSpPr>
        <p:spPr>
          <a:xfrm>
            <a:off x="113016" y="82192"/>
            <a:ext cx="12078984" cy="6596009"/>
          </a:xfrm>
        </p:spPr>
        <p:txBody>
          <a:bodyPr>
            <a:normAutofit/>
          </a:bodyPr>
          <a:lstStyle/>
          <a:p>
            <a:r>
              <a:rPr lang="en-US" sz="3200" b="1" dirty="0">
                <a:latin typeface="Aptos" panose="020B0004020202020204" pitchFamily="34" charset="0"/>
              </a:rPr>
              <a:t>There is </a:t>
            </a:r>
            <a:r>
              <a:rPr lang="en-US" sz="3200" b="1" dirty="0">
                <a:solidFill>
                  <a:srgbClr val="C00000"/>
                </a:solidFill>
                <a:latin typeface="Aptos" panose="020B0004020202020204" pitchFamily="34" charset="0"/>
              </a:rPr>
              <a:t>a burning need </a:t>
            </a:r>
            <a:r>
              <a:rPr lang="en-US" sz="3200" b="1" dirty="0">
                <a:latin typeface="Aptos" panose="020B0004020202020204" pitchFamily="34" charset="0"/>
              </a:rPr>
              <a:t>for a lot of focused scientific approaches on how to increase affordability of better value cancer care via science, with consideration of the interests of all stakeholders in the real world (win-win) .    </a:t>
            </a:r>
          </a:p>
          <a:p>
            <a:pPr marL="0" indent="0">
              <a:buNone/>
            </a:pPr>
            <a:endParaRPr lang="en-US" sz="3200" dirty="0">
              <a:latin typeface="Aptos" panose="020B0004020202020204" pitchFamily="34" charset="0"/>
            </a:endParaRPr>
          </a:p>
          <a:p>
            <a:r>
              <a:rPr lang="en-US" sz="3200" b="1" dirty="0">
                <a:latin typeface="Aptos" panose="020B0004020202020204" pitchFamily="34" charset="0"/>
              </a:rPr>
              <a:t>An example is our 1</a:t>
            </a:r>
            <a:r>
              <a:rPr lang="en-US" sz="3200" b="1" baseline="30000" dirty="0">
                <a:latin typeface="Aptos" panose="020B0004020202020204" pitchFamily="34" charset="0"/>
              </a:rPr>
              <a:t>st</a:t>
            </a:r>
            <a:r>
              <a:rPr lang="en-US" sz="3200" b="1" dirty="0">
                <a:latin typeface="Aptos" panose="020B0004020202020204" pitchFamily="34" charset="0"/>
              </a:rPr>
              <a:t> series of ASCO-GOIS International Webinars focused on systemic cancer therapy  </a:t>
            </a:r>
            <a:r>
              <a:rPr lang="en-US" sz="3200" b="1" u="sng"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https://icedoc.website/webinars.html</a:t>
            </a:r>
            <a:r>
              <a:rPr lang="en-US" sz="3200" dirty="0">
                <a:solidFill>
                  <a:schemeClr val="bg2">
                    <a:lumMod val="25000"/>
                  </a:schemeClr>
                </a:solidFill>
                <a:latin typeface="Aptos" panose="020B0004020202020204" pitchFamily="34" charset="0"/>
              </a:rPr>
              <a:t> </a:t>
            </a:r>
          </a:p>
          <a:p>
            <a:r>
              <a:rPr lang="en-US" sz="3200" b="1" dirty="0">
                <a:latin typeface="Aptos" panose="020B0004020202020204" pitchFamily="34" charset="0"/>
              </a:rPr>
              <a:t>Our 2</a:t>
            </a:r>
            <a:r>
              <a:rPr lang="en-US" sz="3200" b="1" baseline="30000" dirty="0">
                <a:latin typeface="Aptos" panose="020B0004020202020204" pitchFamily="34" charset="0"/>
              </a:rPr>
              <a:t>nd</a:t>
            </a:r>
            <a:r>
              <a:rPr lang="en-US" sz="3200" b="1" dirty="0">
                <a:latin typeface="Aptos" panose="020B0004020202020204" pitchFamily="34" charset="0"/>
              </a:rPr>
              <a:t> series is focused on radiotherapy, molecular radiotherapy combined with immunotherapy , AI and the new  5</a:t>
            </a:r>
            <a:r>
              <a:rPr lang="en-US" sz="3200" b="1" baseline="30000" dirty="0">
                <a:latin typeface="Aptos" panose="020B0004020202020204" pitchFamily="34" charset="0"/>
              </a:rPr>
              <a:t>th</a:t>
            </a:r>
            <a:r>
              <a:rPr lang="en-US" sz="3200" b="1" dirty="0">
                <a:latin typeface="Aptos" panose="020B0004020202020204" pitchFamily="34" charset="0"/>
              </a:rPr>
              <a:t> industrial revolution. </a:t>
            </a:r>
            <a:endParaRPr lang="en-US" sz="3200" dirty="0">
              <a:latin typeface="Aptos" panose="020B0004020202020204" pitchFamily="34" charset="0"/>
            </a:endParaRPr>
          </a:p>
          <a:p>
            <a:endParaRPr lang="en-US" sz="3200" dirty="0">
              <a:latin typeface="Aptos" panose="020B0004020202020204" pitchFamily="34" charset="0"/>
            </a:endParaRPr>
          </a:p>
        </p:txBody>
      </p:sp>
    </p:spTree>
    <p:extLst>
      <p:ext uri="{BB962C8B-B14F-4D97-AF65-F5344CB8AC3E}">
        <p14:creationId xmlns:p14="http://schemas.microsoft.com/office/powerpoint/2010/main" val="3345218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13DA1-E497-DA56-A70D-916D0DF71F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067D2B-F9DC-ADD5-627A-12760A1FE2E2}"/>
              </a:ext>
            </a:extLst>
          </p:cNvPr>
          <p:cNvSpPr>
            <a:spLocks noGrp="1"/>
          </p:cNvSpPr>
          <p:nvPr>
            <p:ph idx="1"/>
          </p:nvPr>
        </p:nvSpPr>
        <p:spPr>
          <a:xfrm>
            <a:off x="133564" y="123290"/>
            <a:ext cx="11907748" cy="6637106"/>
          </a:xfrm>
        </p:spPr>
        <p:txBody>
          <a:bodyPr>
            <a:normAutofit/>
          </a:bodyPr>
          <a:lstStyle/>
          <a:p>
            <a:r>
              <a:rPr lang="en-US" sz="3200" b="1" dirty="0">
                <a:latin typeface="Aptos" panose="020B0004020202020204" pitchFamily="34" charset="0"/>
              </a:rPr>
              <a:t>Greater support for radiation therapy research, including international collaboration in low- and middle-income countries . This could provide the requisite knowledge to guide future radiation therapy research programs and a win for all  </a:t>
            </a:r>
          </a:p>
          <a:p>
            <a:pPr marL="0" indent="0">
              <a:buNone/>
            </a:pPr>
            <a:r>
              <a:rPr lang="en-US" sz="3200" b="1" dirty="0">
                <a:latin typeface="Aptos" panose="020B0004020202020204" pitchFamily="34" charset="0"/>
              </a:rPr>
              <a:t> </a:t>
            </a:r>
          </a:p>
          <a:p>
            <a:pPr marL="0" lvl="0" indent="0">
              <a:buNone/>
            </a:pPr>
            <a:r>
              <a:rPr lang="en-US" sz="3200" b="1" dirty="0">
                <a:latin typeface="Aptos" panose="020B0004020202020204" pitchFamily="34" charset="0"/>
              </a:rPr>
              <a:t> </a:t>
            </a:r>
            <a:r>
              <a:rPr lang="en-US" sz="2400" u="sng" dirty="0">
                <a:latin typeface="Aptos" panose="020B0004020202020204" pitchFamily="34" charset="0"/>
              </a:rPr>
              <a:t>References </a:t>
            </a:r>
            <a:endParaRPr lang="en-US" sz="2400" dirty="0">
              <a:latin typeface="Aptos" panose="020B0004020202020204" pitchFamily="34" charset="0"/>
            </a:endParaRPr>
          </a:p>
          <a:p>
            <a:r>
              <a:rPr lang="en-US" sz="2400" dirty="0">
                <a:latin typeface="Aptos" panose="020B0004020202020204" pitchFamily="34" charset="0"/>
              </a:rPr>
              <a:t>Aggarwal A, Lewison G, Rodin D, </a:t>
            </a:r>
            <a:r>
              <a:rPr lang="en-US" sz="2400" dirty="0" err="1">
                <a:latin typeface="Aptos" panose="020B0004020202020204" pitchFamily="34" charset="0"/>
              </a:rPr>
              <a:t>Zietman</a:t>
            </a:r>
            <a:r>
              <a:rPr lang="en-US" sz="2400" dirty="0">
                <a:latin typeface="Aptos" panose="020B0004020202020204" pitchFamily="34" charset="0"/>
              </a:rPr>
              <a:t> A, Sullivan R, Lievens Y. Radiation Therapy Research: A Global Analysis 2001-2015. Int J </a:t>
            </a:r>
            <a:r>
              <a:rPr lang="en-US" sz="2400" dirty="0" err="1">
                <a:latin typeface="Aptos" panose="020B0004020202020204" pitchFamily="34" charset="0"/>
              </a:rPr>
              <a:t>Radiat</a:t>
            </a:r>
            <a:r>
              <a:rPr lang="en-US" sz="2400" dirty="0">
                <a:latin typeface="Aptos" panose="020B0004020202020204" pitchFamily="34" charset="0"/>
              </a:rPr>
              <a:t> Oncol Biol Phys. 2018 Jul 15;101(4):767-778. </a:t>
            </a:r>
            <a:r>
              <a:rPr lang="en-US" sz="2400" dirty="0" err="1">
                <a:latin typeface="Aptos" panose="020B0004020202020204" pitchFamily="34" charset="0"/>
              </a:rPr>
              <a:t>doi</a:t>
            </a:r>
            <a:r>
              <a:rPr lang="en-US" sz="2400" dirty="0">
                <a:latin typeface="Aptos" panose="020B0004020202020204" pitchFamily="34" charset="0"/>
              </a:rPr>
              <a:t>: 10.1016/j.ijrobp.2018.03.009. </a:t>
            </a:r>
            <a:r>
              <a:rPr lang="en-US" sz="2400" dirty="0" err="1">
                <a:latin typeface="Aptos" panose="020B0004020202020204" pitchFamily="34" charset="0"/>
              </a:rPr>
              <a:t>Epub</a:t>
            </a:r>
            <a:r>
              <a:rPr lang="en-US" sz="2400" dirty="0">
                <a:latin typeface="Aptos" panose="020B0004020202020204" pitchFamily="34" charset="0"/>
              </a:rPr>
              <a:t> 2018 Mar 20.         PMID: 29976487.    Full text free : </a:t>
            </a:r>
            <a:r>
              <a:rPr lang="en-US" sz="2400" u="sng"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https://pubmed.ncbi.nlm.nih.gov/29976487/</a:t>
            </a:r>
            <a:endParaRPr lang="en-US" sz="2400" dirty="0">
              <a:solidFill>
                <a:schemeClr val="bg2">
                  <a:lumMod val="25000"/>
                </a:schemeClr>
              </a:solidFill>
              <a:latin typeface="Aptos" panose="020B0004020202020204" pitchFamily="34" charset="0"/>
            </a:endParaRPr>
          </a:p>
          <a:p>
            <a:r>
              <a:rPr lang="en-US" sz="2400" dirty="0">
                <a:latin typeface="Aptos" panose="020B0004020202020204" pitchFamily="34" charset="0"/>
              </a:rPr>
              <a:t>Approaching Global Oncology. The win-win model . Ahmed Elzawawy and Wil Ngwa ( eds) , IOP, Bristol , UK June 2022  </a:t>
            </a:r>
            <a:r>
              <a:rPr lang="en-US" sz="2400" u="sng" dirty="0">
                <a:solidFill>
                  <a:schemeClr val="bg2">
                    <a:lumMod val="25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https://iopscience.iop.org/book/edit/978-0-7503-3075-6</a:t>
            </a:r>
            <a:r>
              <a:rPr lang="en-US" sz="2400" dirty="0">
                <a:solidFill>
                  <a:schemeClr val="bg2">
                    <a:lumMod val="25000"/>
                  </a:schemeClr>
                </a:solidFill>
                <a:latin typeface="Aptos" panose="020B0004020202020204" pitchFamily="34" charset="0"/>
              </a:rPr>
              <a:t>   </a:t>
            </a:r>
          </a:p>
          <a:p>
            <a:endParaRPr lang="en-US" sz="2400" dirty="0">
              <a:latin typeface="Aptos" panose="020B0004020202020204" pitchFamily="34" charset="0"/>
            </a:endParaRPr>
          </a:p>
          <a:p>
            <a:endParaRPr lang="en-US" dirty="0"/>
          </a:p>
        </p:txBody>
      </p:sp>
    </p:spTree>
    <p:extLst>
      <p:ext uri="{BB962C8B-B14F-4D97-AF65-F5344CB8AC3E}">
        <p14:creationId xmlns:p14="http://schemas.microsoft.com/office/powerpoint/2010/main" val="532655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B296C9-AA6C-8401-7DA5-04D34CC83270}"/>
              </a:ext>
            </a:extLst>
          </p:cNvPr>
          <p:cNvSpPr>
            <a:spLocks noGrp="1"/>
          </p:cNvSpPr>
          <p:nvPr>
            <p:ph idx="1"/>
          </p:nvPr>
        </p:nvSpPr>
        <p:spPr>
          <a:xfrm>
            <a:off x="1" y="205483"/>
            <a:ext cx="12051586" cy="6513816"/>
          </a:xfrm>
        </p:spPr>
        <p:txBody>
          <a:bodyPr/>
          <a:lstStyle/>
          <a:p>
            <a:pPr algn="ctr"/>
            <a:r>
              <a:rPr lang="en-US" b="1" kern="100" dirty="0">
                <a:solidFill>
                  <a:srgbClr val="C00000"/>
                </a:solidFill>
                <a:latin typeface="Aptos" panose="020B0004020202020204" pitchFamily="34" charset="0"/>
                <a:ea typeface="Calibri" panose="020F0502020204030204" pitchFamily="34" charset="0"/>
                <a:cs typeface="Arial" panose="020B0604020202020204" pitchFamily="34" charset="0"/>
              </a:rPr>
              <a:t>2</a:t>
            </a:r>
            <a:r>
              <a:rPr lang="en-US"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nd</a:t>
            </a:r>
            <a:r>
              <a:rPr lang="en-US" b="1" kern="100" dirty="0">
                <a:solidFill>
                  <a:srgbClr val="C00000"/>
                </a:solidFill>
                <a:latin typeface="Aptos" panose="020B0004020202020204" pitchFamily="34" charset="0"/>
                <a:ea typeface="Calibri" panose="020F0502020204030204" pitchFamily="34" charset="0"/>
                <a:cs typeface="Arial" panose="020B0604020202020204" pitchFamily="34" charset="0"/>
              </a:rPr>
              <a:t> series ASCO-GOIS International Webinars   and Certificate “ Game        Changing in global oncology”   </a:t>
            </a:r>
          </a:p>
          <a:p>
            <a:pPr marL="0" indent="0" algn="ctr">
              <a:buNone/>
            </a:pPr>
            <a:r>
              <a:rPr lang="en-US" b="1" kern="100" dirty="0">
                <a:solidFill>
                  <a:srgbClr val="C00000"/>
                </a:solidFill>
                <a:latin typeface="Aptos" panose="020B0004020202020204" pitchFamily="34" charset="0"/>
                <a:ea typeface="Calibri" panose="020F0502020204030204" pitchFamily="34" charset="0"/>
                <a:cs typeface="Arial" panose="020B0604020202020204" pitchFamily="34" charset="0"/>
              </a:rPr>
              <a:t>The 2</a:t>
            </a:r>
            <a:r>
              <a:rPr lang="en-US"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nd</a:t>
            </a:r>
            <a:r>
              <a:rPr lang="en-US" b="1" kern="100" dirty="0">
                <a:solidFill>
                  <a:srgbClr val="C00000"/>
                </a:solidFill>
                <a:latin typeface="Aptos" panose="020B0004020202020204" pitchFamily="34" charset="0"/>
                <a:ea typeface="Calibri" panose="020F0502020204030204" pitchFamily="34" charset="0"/>
                <a:cs typeface="Arial" panose="020B0604020202020204" pitchFamily="34" charset="0"/>
              </a:rPr>
              <a:t> webinar                                                      </a:t>
            </a:r>
          </a:p>
          <a:p>
            <a:pPr marL="0" indent="0">
              <a:buNone/>
            </a:pPr>
            <a:r>
              <a:rPr lang="en-US" b="1" dirty="0">
                <a:solidFill>
                  <a:schemeClr val="bg2">
                    <a:lumMod val="50000"/>
                  </a:schemeClr>
                </a:solidFill>
                <a:latin typeface="Aptos" panose="020B0004020202020204" pitchFamily="34" charset="0"/>
              </a:rPr>
              <a:t>   Why a lot of further research in radiotherapy and allied sciences  is needed? </a:t>
            </a:r>
          </a:p>
          <a:p>
            <a:pPr marL="0" indent="0">
              <a:buNone/>
            </a:pPr>
            <a:r>
              <a:rPr lang="en-US" b="1" dirty="0">
                <a:latin typeface="Aptos" panose="020B0004020202020204" pitchFamily="34" charset="0"/>
              </a:rPr>
              <a:t>                                                          Part 2 of 2</a:t>
            </a:r>
          </a:p>
          <a:p>
            <a:pPr marL="0" indent="0">
              <a:buNone/>
            </a:pPr>
            <a:r>
              <a:rPr lang="en-US" dirty="0">
                <a:latin typeface="Aptos" panose="020B0004020202020204" pitchFamily="34" charset="0"/>
              </a:rPr>
              <a:t>  </a:t>
            </a:r>
          </a:p>
          <a:p>
            <a:pPr marL="0" indent="0">
              <a:buNone/>
            </a:pPr>
            <a:r>
              <a:rPr lang="en-US" b="1" dirty="0">
                <a:latin typeface="Aptos" panose="020B0004020202020204" pitchFamily="34" charset="0"/>
              </a:rPr>
              <a:t>                      By: Professor/ Ahmed Elzawawy, MD, PhD.  </a:t>
            </a:r>
          </a:p>
          <a:p>
            <a:pPr marL="0" indent="0">
              <a:buNone/>
            </a:pPr>
            <a:endParaRPr lang="en-US" b="1" dirty="0">
              <a:latin typeface="Aptos" panose="020B0004020202020204" pitchFamily="34" charset="0"/>
            </a:endParaRPr>
          </a:p>
          <a:p>
            <a:r>
              <a:rPr lang="en-US" b="1" dirty="0">
                <a:latin typeface="Aptos" panose="020B0004020202020204" pitchFamily="34" charset="0"/>
              </a:rPr>
              <a:t>November 26, 2025 </a:t>
            </a:r>
          </a:p>
          <a:p>
            <a:r>
              <a:rPr lang="en-US" b="1" dirty="0">
                <a:latin typeface="Aptos" panose="020B0004020202020204" pitchFamily="34" charset="0"/>
              </a:rPr>
              <a:t>Updated July 28, 2026</a:t>
            </a:r>
          </a:p>
        </p:txBody>
      </p:sp>
    </p:spTree>
    <p:extLst>
      <p:ext uri="{BB962C8B-B14F-4D97-AF65-F5344CB8AC3E}">
        <p14:creationId xmlns:p14="http://schemas.microsoft.com/office/powerpoint/2010/main" val="2427650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D6ED8A-0FCA-8A65-3B1B-278B3B5F3F4F}"/>
              </a:ext>
            </a:extLst>
          </p:cNvPr>
          <p:cNvSpPr>
            <a:spLocks noGrp="1"/>
          </p:cNvSpPr>
          <p:nvPr>
            <p:ph idx="1"/>
          </p:nvPr>
        </p:nvSpPr>
        <p:spPr>
          <a:xfrm>
            <a:off x="184935" y="267129"/>
            <a:ext cx="11589249" cy="5817367"/>
          </a:xfrm>
        </p:spPr>
        <p:txBody>
          <a:bodyPr/>
          <a:lstStyle/>
          <a:p>
            <a:pPr marL="0" indent="0">
              <a:buNone/>
            </a:pPr>
            <a:r>
              <a:rPr lang="en-US" sz="3600" b="1" dirty="0">
                <a:solidFill>
                  <a:schemeClr val="bg2">
                    <a:lumMod val="25000"/>
                  </a:schemeClr>
                </a:solidFill>
                <a:latin typeface="Aptos" panose="020B0004020202020204" pitchFamily="34" charset="0"/>
              </a:rPr>
              <a:t>What we present is a starting point for collective brainstorming.  </a:t>
            </a:r>
          </a:p>
          <a:p>
            <a:pPr marL="0" indent="0">
              <a:buNone/>
            </a:pPr>
            <a:r>
              <a:rPr lang="en-US" sz="3200" b="1" dirty="0">
                <a:solidFill>
                  <a:schemeClr val="bg2">
                    <a:lumMod val="25000"/>
                  </a:schemeClr>
                </a:solidFill>
                <a:latin typeface="Aptos" panose="020B0004020202020204" pitchFamily="34" charset="0"/>
              </a:rPr>
              <a:t> Its purpose is not to present final answers, but to raise important questions about  directions for radiotherapy and allied sciences research and to spark collaboration.   </a:t>
            </a:r>
          </a:p>
          <a:p>
            <a:pPr marL="0" indent="0">
              <a:buNone/>
            </a:pPr>
            <a:r>
              <a:rPr lang="en-US" sz="3200" b="1" dirty="0">
                <a:solidFill>
                  <a:srgbClr val="C00000"/>
                </a:solidFill>
                <a:latin typeface="Aptos" panose="020B0004020202020204" pitchFamily="34" charset="0"/>
              </a:rPr>
              <a:t> It is not exhaustive list.  We present important examples and suggestions.</a:t>
            </a:r>
            <a:endParaRPr lang="en-US" sz="3200" b="1" dirty="0">
              <a:solidFill>
                <a:schemeClr val="bg2">
                  <a:lumMod val="25000"/>
                </a:schemeClr>
              </a:solidFill>
              <a:latin typeface="Aptos" panose="020B0004020202020204" pitchFamily="34" charset="0"/>
            </a:endParaRPr>
          </a:p>
          <a:p>
            <a:pPr marL="0" indent="0">
              <a:buNone/>
            </a:pPr>
            <a:endParaRPr lang="en-US" sz="3200" dirty="0">
              <a:solidFill>
                <a:schemeClr val="bg2">
                  <a:lumMod val="25000"/>
                </a:schemeClr>
              </a:solidFill>
              <a:latin typeface="Aptos" panose="020B0004020202020204" pitchFamily="34" charset="0"/>
            </a:endParaRPr>
          </a:p>
          <a:p>
            <a:endParaRPr lang="en-US" dirty="0"/>
          </a:p>
        </p:txBody>
      </p:sp>
    </p:spTree>
    <p:extLst>
      <p:ext uri="{BB962C8B-B14F-4D97-AF65-F5344CB8AC3E}">
        <p14:creationId xmlns:p14="http://schemas.microsoft.com/office/powerpoint/2010/main" val="358167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B9329-4365-7F74-2D1D-7B18152A2A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4511A-4911-328C-BFA1-4938BCEBB0F3}"/>
              </a:ext>
            </a:extLst>
          </p:cNvPr>
          <p:cNvSpPr>
            <a:spLocks noGrp="1"/>
          </p:cNvSpPr>
          <p:nvPr>
            <p:ph idx="1"/>
          </p:nvPr>
        </p:nvSpPr>
        <p:spPr>
          <a:xfrm>
            <a:off x="143838" y="177229"/>
            <a:ext cx="12048162" cy="6503542"/>
          </a:xfrm>
        </p:spPr>
        <p:txBody>
          <a:bodyPr>
            <a:normAutofit fontScale="77500" lnSpcReduction="20000"/>
          </a:bodyPr>
          <a:lstStyle/>
          <a:p>
            <a:pPr>
              <a:buFont typeface="Wingdings" panose="05000000000000000000" pitchFamily="2" charset="2"/>
              <a:buChar char="q"/>
            </a:pPr>
            <a:r>
              <a:rPr lang="en-US" b="1" dirty="0">
                <a:latin typeface="Aptos" panose="020B0004020202020204" pitchFamily="34" charset="0"/>
              </a:rPr>
              <a:t>Examples of exciting points that will be presented in the this and next webinars and lectures: </a:t>
            </a:r>
          </a:p>
          <a:p>
            <a:r>
              <a:rPr lang="en-US" b="1" u="sng" dirty="0">
                <a:latin typeface="Aptos" panose="020B0004020202020204" pitchFamily="34" charset="0"/>
              </a:rPr>
              <a:t>Racial variation , Radio-genomics , Genetic Variations and Radiotherapy Response &amp;Single Nucleotide Polymorphisms (SNPs)  &amp; Variation in DNA repair</a:t>
            </a:r>
            <a:endParaRPr lang="en-US" dirty="0">
              <a:latin typeface="Aptos" panose="020B0004020202020204" pitchFamily="34" charset="0"/>
            </a:endParaRPr>
          </a:p>
          <a:p>
            <a:r>
              <a:rPr lang="en-US" b="1" dirty="0">
                <a:latin typeface="Aptos" panose="020B0004020202020204" pitchFamily="34" charset="0"/>
              </a:rPr>
              <a:t>Brain storming on different ways of delivering radiotherapy </a:t>
            </a:r>
            <a:r>
              <a:rPr lang="en-US" b="1" dirty="0" err="1">
                <a:latin typeface="Aptos" panose="020B0004020202020204" pitchFamily="34" charset="0"/>
              </a:rPr>
              <a:t>i.e</a:t>
            </a:r>
            <a:r>
              <a:rPr lang="en-US" b="1" dirty="0">
                <a:latin typeface="Aptos" panose="020B0004020202020204" pitchFamily="34" charset="0"/>
              </a:rPr>
              <a:t> fractionation , our preliminary suggestions for definitions for subcategories  for moderate hypofractionation ( for discussion and crystallization) ,  </a:t>
            </a:r>
          </a:p>
          <a:p>
            <a:r>
              <a:rPr lang="en-US" b="1" dirty="0">
                <a:latin typeface="Aptos" panose="020B0004020202020204" pitchFamily="34" charset="0"/>
              </a:rPr>
              <a:t>Schedule of equal doses per fraction or to  be not equal doses/fractions along the course of radiotherapy?  </a:t>
            </a:r>
          </a:p>
          <a:p>
            <a:r>
              <a:rPr lang="en-US" b="1" dirty="0">
                <a:latin typeface="Aptos" panose="020B0004020202020204" pitchFamily="34" charset="0"/>
              </a:rPr>
              <a:t>The time of session (chronology and chrono-radiobiology*?) and time and effect of time of administration concomitant medicines.  </a:t>
            </a:r>
          </a:p>
          <a:p>
            <a:r>
              <a:rPr lang="en-US" b="1" dirty="0">
                <a:latin typeface="Aptos" panose="020B0004020202020204" pitchFamily="34" charset="0"/>
              </a:rPr>
              <a:t>Flash therapy, How do high single dose per fraction and fractionation schedules influence the abscopal effect and immune responses? ,  </a:t>
            </a:r>
          </a:p>
          <a:p>
            <a:r>
              <a:rPr lang="en-US" b="1" dirty="0"/>
              <a:t>Smart radiotherapy biomaterials for combining radiotherapy and immunotherapy</a:t>
            </a:r>
            <a:r>
              <a:rPr lang="en-US" dirty="0"/>
              <a:t> .</a:t>
            </a:r>
            <a:endParaRPr lang="en-US" b="1" dirty="0">
              <a:latin typeface="Aptos" panose="020B0004020202020204" pitchFamily="34" charset="0"/>
            </a:endParaRPr>
          </a:p>
          <a:p>
            <a:pPr marL="0" indent="0">
              <a:buNone/>
            </a:pPr>
            <a:r>
              <a:rPr lang="en-US" b="1" dirty="0">
                <a:latin typeface="Aptos" panose="020B0004020202020204" pitchFamily="34" charset="0"/>
              </a:rPr>
              <a:t>    Is the term 2Ds radiotherapy (two dimensions radiotherapy) right?    </a:t>
            </a:r>
          </a:p>
          <a:p>
            <a:pPr>
              <a:buFont typeface="Wingdings" panose="05000000000000000000" pitchFamily="2" charset="2"/>
              <a:buChar char="§"/>
            </a:pPr>
            <a:r>
              <a:rPr lang="en-US" b="1" dirty="0">
                <a:latin typeface="Aptos" panose="020B0004020202020204" pitchFamily="34" charset="0"/>
              </a:rPr>
              <a:t>In next webinars , we ‘ll present  notes about The 5</a:t>
            </a:r>
            <a:r>
              <a:rPr lang="en-US" b="1" baseline="30000" dirty="0">
                <a:latin typeface="Aptos" panose="020B0004020202020204" pitchFamily="34" charset="0"/>
              </a:rPr>
              <a:t>th</a:t>
            </a:r>
            <a:r>
              <a:rPr lang="en-US" b="1" dirty="0">
                <a:latin typeface="Aptos" panose="020B0004020202020204" pitchFamily="34" charset="0"/>
              </a:rPr>
              <a:t> Industrial revolution. proposal to develop notion of 5</a:t>
            </a:r>
            <a:r>
              <a:rPr lang="en-US" b="1" baseline="30000" dirty="0">
                <a:latin typeface="Aptos" panose="020B0004020202020204" pitchFamily="34" charset="0"/>
              </a:rPr>
              <a:t>th</a:t>
            </a:r>
            <a:r>
              <a:rPr lang="en-US" b="1" dirty="0">
                <a:latin typeface="Aptos" panose="020B0004020202020204" pitchFamily="34" charset="0"/>
              </a:rPr>
              <a:t> revolution in science and health and our suggestion for application in the win-win game changing global </a:t>
            </a:r>
            <a:r>
              <a:rPr lang="en-US" b="1" dirty="0" err="1">
                <a:latin typeface="Aptos" panose="020B0004020202020204" pitchFamily="34" charset="0"/>
              </a:rPr>
              <a:t>cancdr</a:t>
            </a:r>
            <a:r>
              <a:rPr lang="en-US" b="1" dirty="0">
                <a:latin typeface="Aptos" panose="020B0004020202020204" pitchFamily="34" charset="0"/>
              </a:rPr>
              <a:t> care that includes radiation oncology</a:t>
            </a:r>
          </a:p>
          <a:p>
            <a:pPr marL="0" indent="0">
              <a:buNone/>
            </a:pPr>
            <a:r>
              <a:rPr lang="en-US" dirty="0"/>
              <a:t>(*</a:t>
            </a:r>
            <a:r>
              <a:rPr lang="en-US" b="1" dirty="0">
                <a:solidFill>
                  <a:srgbClr val="C00000"/>
                </a:solidFill>
              </a:rPr>
              <a:t>Chrono-radiobiology is a new term introduced by Ahmed Elzawawy </a:t>
            </a:r>
            <a:r>
              <a:rPr lang="en-US" dirty="0"/>
              <a:t>, </a:t>
            </a:r>
            <a:r>
              <a:rPr lang="en-US" b="1" dirty="0"/>
              <a:t>on November 26 ,2025 in this 2</a:t>
            </a:r>
            <a:r>
              <a:rPr lang="en-US" b="1" baseline="30000" dirty="0"/>
              <a:t>nd</a:t>
            </a:r>
            <a:r>
              <a:rPr lang="en-US" b="1" dirty="0"/>
              <a:t> webinar , 2</a:t>
            </a:r>
            <a:r>
              <a:rPr lang="en-US" b="1" baseline="30000" dirty="0"/>
              <a:t>nd</a:t>
            </a:r>
            <a:r>
              <a:rPr lang="en-US" b="1" dirty="0"/>
              <a:t>  series ASCO-GOIS International Webinars. It is a proposal for wider discussion and studies </a:t>
            </a:r>
            <a:r>
              <a:rPr lang="en-US" sz="1900" b="1" u="sng" dirty="0">
                <a:solidFill>
                  <a:schemeClr val="bg2">
                    <a:lumMod val="25000"/>
                  </a:schemeClr>
                </a:solidFill>
                <a:hlinkClick r:id="rId3">
                  <a:extLst>
                    <a:ext uri="{A12FA001-AC4F-418D-AE19-62706E023703}">
                      <ahyp:hlinkClr xmlns:ahyp="http://schemas.microsoft.com/office/drawing/2018/hyperlinkcolor" val="tx"/>
                    </a:ext>
                  </a:extLst>
                </a:hlinkClick>
              </a:rPr>
              <a:t>https://ecancer.org/en/video/12750-brainstorming-why-is-a-lot-of-further-research-in-radiotherapy-and-allied-sciences-needed</a:t>
            </a:r>
            <a:r>
              <a:rPr lang="en-US" sz="1900" b="1" dirty="0">
                <a:solidFill>
                  <a:schemeClr val="bg2">
                    <a:lumMod val="25000"/>
                  </a:schemeClr>
                </a:solidFill>
              </a:rPr>
              <a:t>  ) </a:t>
            </a:r>
          </a:p>
          <a:p>
            <a:pPr marL="0" indent="0">
              <a:buNone/>
            </a:pPr>
            <a:endParaRPr lang="en-US" dirty="0"/>
          </a:p>
        </p:txBody>
      </p:sp>
    </p:spTree>
    <p:extLst>
      <p:ext uri="{BB962C8B-B14F-4D97-AF65-F5344CB8AC3E}">
        <p14:creationId xmlns:p14="http://schemas.microsoft.com/office/powerpoint/2010/main" val="4186467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5C025A-AE7A-FCB5-FFE2-52F6533E0B82}"/>
              </a:ext>
            </a:extLst>
          </p:cNvPr>
          <p:cNvSpPr>
            <a:spLocks noGrp="1"/>
          </p:cNvSpPr>
          <p:nvPr>
            <p:ph idx="1"/>
          </p:nvPr>
        </p:nvSpPr>
        <p:spPr>
          <a:xfrm>
            <a:off x="133565" y="133564"/>
            <a:ext cx="11918022" cy="6596009"/>
          </a:xfrm>
        </p:spPr>
        <p:txBody>
          <a:bodyPr>
            <a:normAutofit/>
          </a:bodyPr>
          <a:lstStyle/>
          <a:p>
            <a:pPr marL="0" indent="0">
              <a:buNone/>
            </a:pPr>
            <a:endParaRPr lang="en-US" dirty="0">
              <a:latin typeface="Aptos" panose="020B0004020202020204" pitchFamily="34" charset="0"/>
            </a:endParaRPr>
          </a:p>
          <a:p>
            <a:pPr marL="0" indent="0">
              <a:buNone/>
            </a:pPr>
            <a:r>
              <a:rPr lang="en-US" b="1" u="sng" dirty="0">
                <a:latin typeface="Aptos" panose="020B0004020202020204" pitchFamily="34" charset="0"/>
              </a:rPr>
              <a:t>I-  Radio-genomics , Genetic Variations and Radiotherapy Response</a:t>
            </a:r>
            <a:endParaRPr lang="en-US" dirty="0">
              <a:latin typeface="Aptos" panose="020B0004020202020204" pitchFamily="34" charset="0"/>
            </a:endParaRPr>
          </a:p>
          <a:p>
            <a:r>
              <a:rPr lang="en-US" b="1" u="sng" dirty="0">
                <a:latin typeface="Aptos" panose="020B0004020202020204" pitchFamily="34" charset="0"/>
              </a:rPr>
              <a:t>Single Nucleotide Polymorphisms (SNPs):</a:t>
            </a:r>
            <a:endParaRPr lang="en-US" dirty="0">
              <a:latin typeface="Aptos" panose="020B0004020202020204" pitchFamily="34" charset="0"/>
            </a:endParaRPr>
          </a:p>
          <a:p>
            <a:pPr marL="0" indent="0">
              <a:buNone/>
            </a:pPr>
            <a:r>
              <a:rPr lang="en-US" b="1" dirty="0">
                <a:latin typeface="Aptos" panose="020B0004020202020204" pitchFamily="34" charset="0"/>
              </a:rPr>
              <a:t>SNPs play a key role in understanding biological responses to radiotherapy. These genetic variations can influence both treatment efficacy and toxicity.</a:t>
            </a:r>
            <a:endParaRPr lang="en-US" dirty="0">
              <a:latin typeface="Aptos" panose="020B0004020202020204" pitchFamily="34" charset="0"/>
            </a:endParaRPr>
          </a:p>
          <a:p>
            <a:r>
              <a:rPr lang="en-US" b="1" dirty="0">
                <a:latin typeface="Aptos" panose="020B0004020202020204" pitchFamily="34" charset="0"/>
              </a:rPr>
              <a:t>a) DNA Damage Repair Genes:</a:t>
            </a:r>
            <a:endParaRPr lang="en-US" dirty="0">
              <a:latin typeface="Aptos" panose="020B0004020202020204" pitchFamily="34" charset="0"/>
            </a:endParaRPr>
          </a:p>
          <a:p>
            <a:r>
              <a:rPr lang="en-US" b="1" dirty="0">
                <a:latin typeface="Aptos" panose="020B0004020202020204" pitchFamily="34" charset="0"/>
              </a:rPr>
              <a:t>Variants in genes such as XRCC1, XRCC3, and RAD51 can alter DNA repair efficiency, leading to increased radiosensitivity and toxicity </a:t>
            </a:r>
            <a:endParaRPr lang="en-US" dirty="0">
              <a:latin typeface="Aptos" panose="020B0004020202020204" pitchFamily="34" charset="0"/>
            </a:endParaRPr>
          </a:p>
          <a:p>
            <a:r>
              <a:rPr lang="en-US" b="1" dirty="0">
                <a:latin typeface="Aptos" panose="020B0004020202020204" pitchFamily="34" charset="0"/>
              </a:rPr>
              <a:t>b) Inflammatory Pathways: SNPs in genes involved in inflammatory pathways, such as TNFRSF1A and TNF-α, can influence the development of radiation-induced toxicities like oral mucositis.</a:t>
            </a:r>
            <a:endParaRPr lang="en-US" dirty="0">
              <a:latin typeface="Aptos" panose="020B0004020202020204" pitchFamily="34" charset="0"/>
            </a:endParaRPr>
          </a:p>
          <a:p>
            <a:endParaRPr lang="en-US" dirty="0">
              <a:latin typeface="Aptos" panose="020B0004020202020204" pitchFamily="34" charset="0"/>
            </a:endParaRPr>
          </a:p>
        </p:txBody>
      </p:sp>
    </p:spTree>
    <p:extLst>
      <p:ext uri="{BB962C8B-B14F-4D97-AF65-F5344CB8AC3E}">
        <p14:creationId xmlns:p14="http://schemas.microsoft.com/office/powerpoint/2010/main" val="1395549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CDC1B7-DC01-F6A7-92A2-779E07137DF8}"/>
              </a:ext>
            </a:extLst>
          </p:cNvPr>
          <p:cNvSpPr>
            <a:spLocks noGrp="1"/>
          </p:cNvSpPr>
          <p:nvPr>
            <p:ph idx="1"/>
          </p:nvPr>
        </p:nvSpPr>
        <p:spPr>
          <a:xfrm>
            <a:off x="102742" y="143838"/>
            <a:ext cx="11815280" cy="6565187"/>
          </a:xfrm>
        </p:spPr>
        <p:txBody>
          <a:bodyPr/>
          <a:lstStyle/>
          <a:p>
            <a:pPr marL="0" indent="0">
              <a:buNone/>
            </a:pPr>
            <a:r>
              <a:rPr lang="en-US" b="1" dirty="0">
                <a:latin typeface="Aptos" panose="020B0004020202020204" pitchFamily="34" charset="0"/>
              </a:rPr>
              <a:t>c) Apoptosis and Cell Cycle Control : SNPs in genes regulating apoptosis and cell cycle control, such as ATM, MDM2, and CDKN1A, can also impact radiotherapy response and toxicity . </a:t>
            </a:r>
          </a:p>
          <a:p>
            <a:pPr marL="0" indent="0">
              <a:buNone/>
            </a:pPr>
            <a:endParaRPr lang="en-US" dirty="0">
              <a:latin typeface="Aptos" panose="020B0004020202020204" pitchFamily="34" charset="0"/>
            </a:endParaRPr>
          </a:p>
          <a:p>
            <a:pPr marL="514350" indent="-514350">
              <a:buAutoNum type="alphaLcParenR" startAt="4"/>
            </a:pPr>
            <a:r>
              <a:rPr lang="en-US" b="1" dirty="0">
                <a:latin typeface="Aptos" panose="020B0004020202020204" pitchFamily="34" charset="0"/>
              </a:rPr>
              <a:t>Examples of specific SNPs Associated with Radiotherapy Toxicities: </a:t>
            </a:r>
          </a:p>
          <a:p>
            <a:pPr marL="0" indent="0">
              <a:buNone/>
            </a:pPr>
            <a:endParaRPr lang="en-US" dirty="0">
              <a:latin typeface="Aptos" panose="020B0004020202020204" pitchFamily="34" charset="0"/>
            </a:endParaRPr>
          </a:p>
          <a:p>
            <a:r>
              <a:rPr lang="en-US" b="1" dirty="0">
                <a:latin typeface="Aptos" panose="020B0004020202020204" pitchFamily="34" charset="0"/>
              </a:rPr>
              <a:t> -XRCC1 rs25487: Associated </a:t>
            </a:r>
            <a:r>
              <a:rPr lang="en-US" b="1" u="sng" dirty="0">
                <a:latin typeface="Aptos" panose="020B0004020202020204" pitchFamily="34" charset="0"/>
              </a:rPr>
              <a:t>with severe oral mucositis and poor treatment response in oropharyngeal carcinoma patients</a:t>
            </a:r>
            <a:r>
              <a:rPr lang="en-US" b="1" dirty="0">
                <a:latin typeface="Aptos" panose="020B0004020202020204" pitchFamily="34" charset="0"/>
              </a:rPr>
              <a:t>.</a:t>
            </a:r>
            <a:endParaRPr lang="en-US" dirty="0">
              <a:latin typeface="Aptos" panose="020B0004020202020204" pitchFamily="34" charset="0"/>
            </a:endParaRPr>
          </a:p>
          <a:p>
            <a:r>
              <a:rPr lang="en-US" b="1" dirty="0">
                <a:latin typeface="Aptos" panose="020B0004020202020204" pitchFamily="34" charset="0"/>
              </a:rPr>
              <a:t>- TNFRSF1A rs767455: Linked to increased risk of </a:t>
            </a:r>
            <a:r>
              <a:rPr lang="en-US" b="1" u="sng" dirty="0">
                <a:latin typeface="Aptos" panose="020B0004020202020204" pitchFamily="34" charset="0"/>
              </a:rPr>
              <a:t>grade 3 oral mucositis in head and neck cancer patients undergoing radiotherapy</a:t>
            </a:r>
            <a:r>
              <a:rPr lang="en-US" b="1" dirty="0">
                <a:latin typeface="Aptos" panose="020B0004020202020204" pitchFamily="34" charset="0"/>
              </a:rPr>
              <a:t>.</a:t>
            </a:r>
            <a:endParaRPr lang="en-US" dirty="0">
              <a:latin typeface="Aptos" panose="020B0004020202020204" pitchFamily="34" charset="0"/>
            </a:endParaRPr>
          </a:p>
          <a:p>
            <a:r>
              <a:rPr lang="en-US" b="1" dirty="0">
                <a:latin typeface="Aptos" panose="020B0004020202020204" pitchFamily="34" charset="0"/>
              </a:rPr>
              <a:t>- KDM3B rs17599026: Associated with </a:t>
            </a:r>
            <a:r>
              <a:rPr lang="en-US" b="1" u="sng" dirty="0">
                <a:latin typeface="Aptos" panose="020B0004020202020204" pitchFamily="34" charset="0"/>
              </a:rPr>
              <a:t>late urinary toxicity in prostate cancer patients treated with radiation therapy.</a:t>
            </a:r>
            <a:endParaRPr lang="en-US" dirty="0">
              <a:latin typeface="Aptos" panose="020B0004020202020204" pitchFamily="34" charset="0"/>
            </a:endParaRPr>
          </a:p>
          <a:p>
            <a:r>
              <a:rPr lang="en-US" b="1" dirty="0">
                <a:latin typeface="Aptos" panose="020B0004020202020204" pitchFamily="34" charset="0"/>
              </a:rPr>
              <a:t>- ERCC1 rs11615 and ERCC2 rs238406: Potentially linked </a:t>
            </a:r>
            <a:r>
              <a:rPr lang="en-US" b="1" u="sng" dirty="0">
                <a:latin typeface="Aptos" panose="020B0004020202020204" pitchFamily="34" charset="0"/>
              </a:rPr>
              <a:t>to radiation pneumonitis in lung cancer patients </a:t>
            </a:r>
            <a:endParaRPr lang="en-US" dirty="0">
              <a:latin typeface="Aptos" panose="020B0004020202020204" pitchFamily="34" charset="0"/>
            </a:endParaRPr>
          </a:p>
          <a:p>
            <a:endParaRPr lang="en-US" dirty="0">
              <a:latin typeface="Aptos" panose="020B0004020202020204" pitchFamily="34" charset="0"/>
            </a:endParaRPr>
          </a:p>
        </p:txBody>
      </p:sp>
    </p:spTree>
    <p:extLst>
      <p:ext uri="{BB962C8B-B14F-4D97-AF65-F5344CB8AC3E}">
        <p14:creationId xmlns:p14="http://schemas.microsoft.com/office/powerpoint/2010/main" val="50850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90CD90-D40B-52F8-7754-05F20A7DE6A5}"/>
              </a:ext>
            </a:extLst>
          </p:cNvPr>
          <p:cNvSpPr>
            <a:spLocks noGrp="1"/>
          </p:cNvSpPr>
          <p:nvPr>
            <p:ph idx="1"/>
          </p:nvPr>
        </p:nvSpPr>
        <p:spPr>
          <a:xfrm>
            <a:off x="133564" y="174661"/>
            <a:ext cx="11907748" cy="6575460"/>
          </a:xfrm>
        </p:spPr>
        <p:txBody>
          <a:bodyPr/>
          <a:lstStyle/>
          <a:p>
            <a:r>
              <a:rPr lang="en-US" b="1" dirty="0"/>
              <a:t>e</a:t>
            </a:r>
            <a:r>
              <a:rPr lang="en-US" b="1" dirty="0">
                <a:latin typeface="Aptos" panose="020B0004020202020204" pitchFamily="34" charset="0"/>
              </a:rPr>
              <a:t>) More Clinical Implications:</a:t>
            </a:r>
            <a:endParaRPr lang="en-US" dirty="0">
              <a:latin typeface="Aptos" panose="020B0004020202020204" pitchFamily="34" charset="0"/>
            </a:endParaRPr>
          </a:p>
          <a:p>
            <a:r>
              <a:rPr lang="en-US" b="1" dirty="0">
                <a:latin typeface="Aptos" panose="020B0004020202020204" pitchFamily="34" charset="0"/>
              </a:rPr>
              <a:t>1- Personalized Medicine: Understanding SNPs can help to tailor radiotherapy treatment to individual patients, minimizing toxicity and optimizing treatment efficacy.</a:t>
            </a:r>
            <a:endParaRPr lang="en-US" dirty="0">
              <a:latin typeface="Aptos" panose="020B0004020202020204" pitchFamily="34" charset="0"/>
            </a:endParaRPr>
          </a:p>
          <a:p>
            <a:r>
              <a:rPr lang="en-US" b="1" dirty="0">
                <a:latin typeface="Aptos" panose="020B0004020202020204" pitchFamily="34" charset="0"/>
              </a:rPr>
              <a:t>2-Biomarker Development: SNPs can serve as biomarkers to predict radiotherapy response and toxicity, enabling more informed treatment decisions.</a:t>
            </a:r>
            <a:endParaRPr lang="en-US" dirty="0">
              <a:latin typeface="Aptos" panose="020B0004020202020204" pitchFamily="34" charset="0"/>
            </a:endParaRPr>
          </a:p>
          <a:p>
            <a:r>
              <a:rPr lang="en-US" b="1" dirty="0">
                <a:latin typeface="Aptos" panose="020B0004020202020204" pitchFamily="34" charset="0"/>
              </a:rPr>
              <a:t>3- Future Research Directions: Further studies are needed to fully elucidate the relationship between SNPs and radiotherapy response, and to develop SNP-based predictive models for clinical use . </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3688095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5B0A1A-1991-A434-C0E7-5E6CC660AAFF}"/>
              </a:ext>
            </a:extLst>
          </p:cNvPr>
          <p:cNvSpPr>
            <a:spLocks noGrp="1"/>
          </p:cNvSpPr>
          <p:nvPr>
            <p:ph idx="1"/>
          </p:nvPr>
        </p:nvSpPr>
        <p:spPr>
          <a:xfrm>
            <a:off x="174661" y="154112"/>
            <a:ext cx="11681717" cy="6513816"/>
          </a:xfrm>
        </p:spPr>
        <p:txBody>
          <a:bodyPr/>
          <a:lstStyle/>
          <a:p>
            <a:pPr marL="0" indent="0">
              <a:buNone/>
            </a:pPr>
            <a:r>
              <a:rPr lang="en-US" b="1" u="sng" dirty="0"/>
              <a:t>II- Breast Radiotherapy and Pain</a:t>
            </a:r>
            <a:endParaRPr lang="en-US" dirty="0"/>
          </a:p>
          <a:p>
            <a:r>
              <a:rPr lang="en-US" b="1" dirty="0"/>
              <a:t>A study by </a:t>
            </a:r>
            <a:r>
              <a:rPr lang="en-US" b="1" dirty="0" err="1"/>
              <a:t>Jagsi</a:t>
            </a:r>
            <a:r>
              <a:rPr lang="en-US" b="1" dirty="0"/>
              <a:t> et al. (2020) reported that 37.1% of patients experienced moderate to severe breast pain following radiotherapy. Conventional fractionation was associated with more toxicity than hypofractionation, supporting the recommendation to offer hypofractionation when appropriate. </a:t>
            </a:r>
            <a:endParaRPr lang="en-US" dirty="0"/>
          </a:p>
          <a:p>
            <a:pPr marL="0" indent="0">
              <a:buNone/>
            </a:pPr>
            <a:r>
              <a:rPr lang="en-US" b="1" dirty="0"/>
              <a:t>……………………………………………………………</a:t>
            </a:r>
            <a:endParaRPr lang="en-US" dirty="0"/>
          </a:p>
          <a:p>
            <a:pPr marL="0" indent="0">
              <a:buNone/>
            </a:pPr>
            <a:r>
              <a:rPr lang="en-US" b="1" u="sng" dirty="0"/>
              <a:t>III. Racial and Socioeconomic Differences</a:t>
            </a:r>
            <a:endParaRPr lang="en-US" dirty="0"/>
          </a:p>
          <a:p>
            <a:r>
              <a:rPr lang="en-US" b="1" dirty="0"/>
              <a:t>The same study found that severe breast pain was more common among Black patients.</a:t>
            </a:r>
            <a:endParaRPr lang="en-US" dirty="0"/>
          </a:p>
          <a:p>
            <a:r>
              <a:rPr lang="en-US" b="1" dirty="0"/>
              <a:t>This raises critical questions:</a:t>
            </a:r>
            <a:endParaRPr lang="en-US" dirty="0"/>
          </a:p>
          <a:p>
            <a:pPr marL="0" indent="0">
              <a:buNone/>
            </a:pPr>
            <a:r>
              <a:rPr lang="en-US" b="1" dirty="0"/>
              <a:t>We raise the question, Is race itself a biological predictor of breast pain?</a:t>
            </a:r>
            <a:endParaRPr lang="en-US" dirty="0"/>
          </a:p>
          <a:p>
            <a:pPr marL="0" indent="0">
              <a:buNone/>
            </a:pPr>
            <a:r>
              <a:rPr lang="en-US" b="1" dirty="0"/>
              <a:t>Or do socioeconomic factors and healthcare access explain these disparities?</a:t>
            </a:r>
            <a:endParaRPr lang="en-US" dirty="0"/>
          </a:p>
          <a:p>
            <a:endParaRPr lang="en-US" dirty="0"/>
          </a:p>
        </p:txBody>
      </p:sp>
    </p:spTree>
    <p:extLst>
      <p:ext uri="{BB962C8B-B14F-4D97-AF65-F5344CB8AC3E}">
        <p14:creationId xmlns:p14="http://schemas.microsoft.com/office/powerpoint/2010/main" val="972480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9100D6-72DB-E3CB-698E-2C3E68D40AFE}"/>
              </a:ext>
            </a:extLst>
          </p:cNvPr>
          <p:cNvSpPr>
            <a:spLocks noGrp="1"/>
          </p:cNvSpPr>
          <p:nvPr>
            <p:ph idx="1"/>
          </p:nvPr>
        </p:nvSpPr>
        <p:spPr>
          <a:xfrm>
            <a:off x="113017" y="71919"/>
            <a:ext cx="11959118" cy="6637106"/>
          </a:xfrm>
        </p:spPr>
        <p:txBody>
          <a:bodyPr/>
          <a:lstStyle/>
          <a:p>
            <a:r>
              <a:rPr lang="en-US" sz="3600" b="1" dirty="0">
                <a:latin typeface="Aptos" panose="020B0004020202020204" pitchFamily="34" charset="0"/>
              </a:rPr>
              <a:t>Addressing racial bias in healthcare and ensuring equitable care delivery are essential. We have to assess the cause of this finding. Hence, to improve the care of our multiracial breast cancer population.  </a:t>
            </a:r>
          </a:p>
          <a:p>
            <a:pPr marL="0" indent="0">
              <a:buNone/>
            </a:pPr>
            <a:endParaRPr lang="en-US" sz="3600" b="1" dirty="0">
              <a:latin typeface="Aptos" panose="020B0004020202020204" pitchFamily="34" charset="0"/>
            </a:endParaRPr>
          </a:p>
          <a:p>
            <a:r>
              <a:rPr lang="en-US" sz="3600" b="1" dirty="0">
                <a:latin typeface="Aptos" panose="020B0004020202020204" pitchFamily="34" charset="0"/>
              </a:rPr>
              <a:t> Interestingly, in this study, patients treated at teaching centers with hypofractionation reported lower toxicity—a finding not observed with conventional regimens. </a:t>
            </a:r>
          </a:p>
          <a:p>
            <a:pPr marL="0" indent="0">
              <a:buNone/>
            </a:pPr>
            <a:endParaRPr lang="en-US" sz="3600" dirty="0"/>
          </a:p>
          <a:p>
            <a:pPr marL="0" indent="0">
              <a:buNone/>
            </a:pPr>
            <a:endParaRPr lang="en-US" dirty="0"/>
          </a:p>
        </p:txBody>
      </p:sp>
    </p:spTree>
    <p:extLst>
      <p:ext uri="{BB962C8B-B14F-4D97-AF65-F5344CB8AC3E}">
        <p14:creationId xmlns:p14="http://schemas.microsoft.com/office/powerpoint/2010/main" val="1421524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EB5F8F-F0EA-28F4-1879-F930C407096D}"/>
              </a:ext>
            </a:extLst>
          </p:cNvPr>
          <p:cNvSpPr>
            <a:spLocks noGrp="1"/>
          </p:cNvSpPr>
          <p:nvPr>
            <p:ph idx="1"/>
          </p:nvPr>
        </p:nvSpPr>
        <p:spPr>
          <a:xfrm>
            <a:off x="92467" y="0"/>
            <a:ext cx="11846103" cy="6739847"/>
          </a:xfrm>
        </p:spPr>
        <p:txBody>
          <a:bodyPr>
            <a:normAutofit fontScale="92500"/>
          </a:bodyPr>
          <a:lstStyle/>
          <a:p>
            <a:pPr marL="0" indent="0">
              <a:buNone/>
            </a:pPr>
            <a:r>
              <a:rPr lang="en-US" b="1" dirty="0">
                <a:latin typeface="Aptos" panose="020B0004020202020204" pitchFamily="34" charset="0"/>
              </a:rPr>
              <a:t>IV-Is there difference in effects of the above cited elements among races and populations in responses in different tumors and adjacent healthy tissues? </a:t>
            </a:r>
          </a:p>
          <a:p>
            <a:pPr marL="0" indent="0">
              <a:buNone/>
            </a:pPr>
            <a:endParaRPr lang="en-US" dirty="0">
              <a:latin typeface="Aptos" panose="020B0004020202020204" pitchFamily="34" charset="0"/>
            </a:endParaRPr>
          </a:p>
          <a:p>
            <a:r>
              <a:rPr lang="en-US" b="1" dirty="0">
                <a:latin typeface="Aptos" panose="020B0004020202020204" pitchFamily="34" charset="0"/>
              </a:rPr>
              <a:t>-For example; delay in DNA repair, leads to more sensitivity to radiotherapy of prostate with adenocarcinoma  among black skinned patients.   But probably </a:t>
            </a:r>
            <a:r>
              <a:rPr lang="en-US" b="1" u="sng" dirty="0">
                <a:latin typeface="Aptos" panose="020B0004020202020204" pitchFamily="34" charset="0"/>
              </a:rPr>
              <a:t>not</a:t>
            </a:r>
            <a:r>
              <a:rPr lang="en-US" b="1" dirty="0">
                <a:latin typeface="Aptos" panose="020B0004020202020204" pitchFamily="34" charset="0"/>
              </a:rPr>
              <a:t> in adjacent organs or tumors like rectum and bladder . </a:t>
            </a:r>
            <a:endParaRPr lang="en-US" dirty="0">
              <a:latin typeface="Aptos" panose="020B0004020202020204" pitchFamily="34" charset="0"/>
            </a:endParaRPr>
          </a:p>
          <a:p>
            <a:r>
              <a:rPr lang="en-US" b="1" dirty="0">
                <a:latin typeface="Aptos" panose="020B0004020202020204" pitchFamily="34" charset="0"/>
              </a:rPr>
              <a:t>Recommendation: To all  institutes , organizations – including ASTRO, ESTRO , ASCO , NCI, IAEA, EORTC ….and researchers:  Clinical trials , research and funds  should go beyond dosimetry and apparent toxicity outcomes to explore deeper biological and population-specific factors, and to consider searching  about all the examples cited here and more and rethinking  as we cited here about radiotherapy execution and technology.  </a:t>
            </a:r>
          </a:p>
          <a:p>
            <a:r>
              <a:rPr lang="en-US" b="1" dirty="0">
                <a:latin typeface="Aptos" panose="020B0004020202020204" pitchFamily="34" charset="0"/>
              </a:rPr>
              <a:t>We hope that this will be the priority in journals, publications and conferences. There are tons of publications and </a:t>
            </a:r>
            <a:endParaRPr lang="en-US" dirty="0">
              <a:latin typeface="Aptos" panose="020B0004020202020204" pitchFamily="34" charset="0"/>
            </a:endParaRPr>
          </a:p>
          <a:p>
            <a:r>
              <a:rPr lang="en-US" b="1" dirty="0">
                <a:solidFill>
                  <a:srgbClr val="C00000"/>
                </a:solidFill>
                <a:latin typeface="Aptos" panose="020B0004020202020204" pitchFamily="34" charset="0"/>
              </a:rPr>
              <a:t>.</a:t>
            </a:r>
            <a:endParaRPr lang="en-US" dirty="0">
              <a:solidFill>
                <a:srgbClr val="C00000"/>
              </a:solidFill>
              <a:latin typeface="Aptos" panose="020B0004020202020204" pitchFamily="34" charset="0"/>
            </a:endParaRPr>
          </a:p>
          <a:p>
            <a:pPr marL="0" indent="0">
              <a:buNone/>
            </a:pPr>
            <a:endParaRPr lang="en-US" dirty="0"/>
          </a:p>
        </p:txBody>
      </p:sp>
    </p:spTree>
    <p:extLst>
      <p:ext uri="{BB962C8B-B14F-4D97-AF65-F5344CB8AC3E}">
        <p14:creationId xmlns:p14="http://schemas.microsoft.com/office/powerpoint/2010/main" val="1541872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7CF02F-1CF5-13C8-BD71-8303D81A4ECA}"/>
              </a:ext>
            </a:extLst>
          </p:cNvPr>
          <p:cNvSpPr>
            <a:spLocks noGrp="1"/>
          </p:cNvSpPr>
          <p:nvPr>
            <p:ph idx="1"/>
          </p:nvPr>
        </p:nvSpPr>
        <p:spPr>
          <a:xfrm>
            <a:off x="308225" y="133564"/>
            <a:ext cx="11640620" cy="6647380"/>
          </a:xfrm>
        </p:spPr>
        <p:txBody>
          <a:bodyPr/>
          <a:lstStyle/>
          <a:p>
            <a:r>
              <a:rPr lang="en-US" b="1" dirty="0">
                <a:latin typeface="Aptos" panose="020B0004020202020204" pitchFamily="34" charset="0"/>
              </a:rPr>
              <a:t>So, what we always recommend that it may be advisable in different trials and </a:t>
            </a:r>
            <a:r>
              <a:rPr lang="en-US" b="1" dirty="0">
                <a:solidFill>
                  <a:srgbClr val="C00000"/>
                </a:solidFill>
                <a:latin typeface="Aptos" panose="020B0004020202020204" pitchFamily="34" charset="0"/>
              </a:rPr>
              <a:t>what is called Hypo trials between different populations that  we should go –if possible- beyond just dosimetry, techniques, comparisons of outcome and toxicities, to go further to explore deeper biological and population-specific factors and interpretations.</a:t>
            </a:r>
            <a:endParaRPr lang="en-US" dirty="0">
              <a:solidFill>
                <a:srgbClr val="C00000"/>
              </a:solidFill>
              <a:latin typeface="Aptos" panose="020B0004020202020204" pitchFamily="34" charset="0"/>
            </a:endParaRPr>
          </a:p>
          <a:p>
            <a:endParaRPr lang="en-US" dirty="0"/>
          </a:p>
        </p:txBody>
      </p:sp>
    </p:spTree>
    <p:extLst>
      <p:ext uri="{BB962C8B-B14F-4D97-AF65-F5344CB8AC3E}">
        <p14:creationId xmlns:p14="http://schemas.microsoft.com/office/powerpoint/2010/main" val="369094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447C52-C5C4-979E-42A3-30381CF24262}"/>
              </a:ext>
            </a:extLst>
          </p:cNvPr>
          <p:cNvSpPr>
            <a:spLocks noGrp="1"/>
          </p:cNvSpPr>
          <p:nvPr>
            <p:ph idx="1"/>
          </p:nvPr>
        </p:nvSpPr>
        <p:spPr>
          <a:xfrm>
            <a:off x="184935" y="71918"/>
            <a:ext cx="11815281" cy="6698751"/>
          </a:xfrm>
        </p:spPr>
        <p:txBody>
          <a:bodyPr/>
          <a:lstStyle/>
          <a:p>
            <a:pPr marL="0" indent="0">
              <a:buNone/>
            </a:pPr>
            <a:r>
              <a:rPr lang="en-US" b="1" dirty="0">
                <a:latin typeface="Aptos" panose="020B0004020202020204" pitchFamily="34" charset="0"/>
              </a:rPr>
              <a:t>V-There is a need for many studies that include biology, variation in responses and toxifies with different ways of delivering radiotherapy </a:t>
            </a:r>
            <a:r>
              <a:rPr lang="en-US" b="1" dirty="0" err="1">
                <a:latin typeface="Aptos" panose="020B0004020202020204" pitchFamily="34" charset="0"/>
              </a:rPr>
              <a:t>i.e</a:t>
            </a:r>
            <a:r>
              <a:rPr lang="en-US" b="1" dirty="0">
                <a:latin typeface="Aptos" panose="020B0004020202020204" pitchFamily="34" charset="0"/>
              </a:rPr>
              <a:t> fractionation, schedule of equal doses per fraction (or not equal) and time of session (chronology?) and time and effect of  time of administration concomitant medicines:  </a:t>
            </a:r>
          </a:p>
          <a:p>
            <a:pPr marL="0" indent="0">
              <a:buNone/>
            </a:pPr>
            <a:endParaRPr lang="en-US" dirty="0">
              <a:latin typeface="Aptos" panose="020B0004020202020204" pitchFamily="34" charset="0"/>
            </a:endParaRPr>
          </a:p>
          <a:p>
            <a:r>
              <a:rPr lang="en-US" b="1" dirty="0">
                <a:latin typeface="Aptos" panose="020B0004020202020204" pitchFamily="34" charset="0"/>
              </a:rPr>
              <a:t> These points are for free thinking and brainstorming that could be stimulating-or not- for more development by researchers and scientists.   </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3937377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29161-E0C6-AD1B-CD4E-9EF21F049436}"/>
              </a:ext>
            </a:extLst>
          </p:cNvPr>
          <p:cNvSpPr>
            <a:spLocks noGrp="1"/>
          </p:cNvSpPr>
          <p:nvPr>
            <p:ph idx="1"/>
          </p:nvPr>
        </p:nvSpPr>
        <p:spPr>
          <a:xfrm>
            <a:off x="236305" y="82193"/>
            <a:ext cx="11856377" cy="6667928"/>
          </a:xfrm>
        </p:spPr>
        <p:txBody>
          <a:bodyPr/>
          <a:lstStyle/>
          <a:p>
            <a:pPr marL="0" indent="0">
              <a:buNone/>
            </a:pPr>
            <a:r>
              <a:rPr lang="en-US" sz="3600" b="1" dirty="0">
                <a:latin typeface="Aptos" panose="020B0004020202020204" pitchFamily="34" charset="0"/>
              </a:rPr>
              <a:t>There are many points. Let us cite more examples. </a:t>
            </a:r>
            <a:endParaRPr lang="en-US" sz="3600" dirty="0">
              <a:latin typeface="Aptos" panose="020B0004020202020204" pitchFamily="34" charset="0"/>
            </a:endParaRPr>
          </a:p>
          <a:p>
            <a:r>
              <a:rPr lang="en-US" sz="3600" b="1" dirty="0">
                <a:latin typeface="Aptos" panose="020B0004020202020204" pitchFamily="34" charset="0"/>
              </a:rPr>
              <a:t> The number of fractions per week and dose per fraction: Hypofractionation  ( should we get common definitions and types) , accelerated fractionation, </a:t>
            </a:r>
            <a:r>
              <a:rPr lang="en-US" sz="3600" b="1" dirty="0" err="1">
                <a:latin typeface="Aptos" panose="020B0004020202020204" pitchFamily="34" charset="0"/>
              </a:rPr>
              <a:t>hyperfractionation</a:t>
            </a:r>
            <a:r>
              <a:rPr lang="en-US" sz="3600" b="1" dirty="0">
                <a:latin typeface="Aptos" panose="020B0004020202020204" pitchFamily="34" charset="0"/>
              </a:rPr>
              <a:t>, timing of sessions, dose rate, genetic or racial differences in radio sensitivity and responses?</a:t>
            </a:r>
            <a:endParaRPr lang="en-US" sz="3600" dirty="0">
              <a:latin typeface="Aptos" panose="020B0004020202020204" pitchFamily="34" charset="0"/>
            </a:endParaRPr>
          </a:p>
          <a:p>
            <a:endParaRPr lang="en-US" dirty="0"/>
          </a:p>
        </p:txBody>
      </p:sp>
    </p:spTree>
    <p:extLst>
      <p:ext uri="{BB962C8B-B14F-4D97-AF65-F5344CB8AC3E}">
        <p14:creationId xmlns:p14="http://schemas.microsoft.com/office/powerpoint/2010/main" val="2945560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9AE5B2-3FAA-46CA-9879-2674643C5811}"/>
              </a:ext>
            </a:extLst>
          </p:cNvPr>
          <p:cNvSpPr>
            <a:spLocks noGrp="1"/>
          </p:cNvSpPr>
          <p:nvPr>
            <p:ph idx="1"/>
          </p:nvPr>
        </p:nvSpPr>
        <p:spPr>
          <a:xfrm>
            <a:off x="226031" y="205483"/>
            <a:ext cx="11712539" cy="6390526"/>
          </a:xfrm>
        </p:spPr>
        <p:txBody>
          <a:bodyPr>
            <a:normAutofit fontScale="92500" lnSpcReduction="20000"/>
          </a:bodyPr>
          <a:lstStyle/>
          <a:p>
            <a:r>
              <a:rPr lang="en-US" b="1" dirty="0">
                <a:latin typeface="Aptos" panose="020B0004020202020204" pitchFamily="34" charset="0"/>
              </a:rPr>
              <a:t> Some background about fractionation from the past:  </a:t>
            </a:r>
            <a:endParaRPr lang="en-US" dirty="0">
              <a:latin typeface="Aptos" panose="020B0004020202020204" pitchFamily="34" charset="0"/>
            </a:endParaRPr>
          </a:p>
          <a:p>
            <a:pPr marL="0" indent="0">
              <a:buNone/>
            </a:pPr>
            <a:r>
              <a:rPr lang="en-US" b="1" dirty="0">
                <a:latin typeface="Aptos" panose="020B0004020202020204" pitchFamily="34" charset="0"/>
              </a:rPr>
              <a:t>I see that that some-particularly the new generation- may think wrongly that fractionation in radiotherapy and the conventional fractionation of 2Gy/Fraction , 5 sessions per week was proposed initially on radiobiological bases or it was proposed in the beginning of the era of radiotherapy on evidence base.  </a:t>
            </a:r>
          </a:p>
          <a:p>
            <a:pPr marL="0" indent="0">
              <a:buNone/>
            </a:pPr>
            <a:r>
              <a:rPr lang="en-US" b="1" dirty="0">
                <a:latin typeface="Aptos" panose="020B0004020202020204" pitchFamily="34" charset="0"/>
              </a:rPr>
              <a:t>But, in fact, in the beginning of the 20</a:t>
            </a:r>
            <a:r>
              <a:rPr lang="en-US" b="1" baseline="30000" dirty="0">
                <a:latin typeface="Aptos" panose="020B0004020202020204" pitchFamily="34" charset="0"/>
              </a:rPr>
              <a:t>th</a:t>
            </a:r>
            <a:r>
              <a:rPr lang="en-US" b="1" dirty="0">
                <a:latin typeface="Aptos" panose="020B0004020202020204" pitchFamily="34" charset="0"/>
              </a:rPr>
              <a:t> century, the output of X ray machine was a low dose rate. Then, some think to use it in cancer therapy. To give a good amount of irradiation then several sessions over some days were practiced.  </a:t>
            </a:r>
          </a:p>
          <a:p>
            <a:pPr marL="0" indent="0">
              <a:buNone/>
            </a:pPr>
            <a:r>
              <a:rPr lang="en-US" b="1" dirty="0">
                <a:latin typeface="Aptos" panose="020B0004020202020204" pitchFamily="34" charset="0"/>
              </a:rPr>
              <a:t>It was </a:t>
            </a:r>
            <a:r>
              <a:rPr lang="en-US" b="1" dirty="0">
                <a:solidFill>
                  <a:srgbClr val="FF0000"/>
                </a:solidFill>
                <a:latin typeface="Aptos" panose="020B0004020202020204" pitchFamily="34" charset="0"/>
              </a:rPr>
              <a:t>empirical</a:t>
            </a:r>
            <a:r>
              <a:rPr lang="en-US" b="1" dirty="0">
                <a:latin typeface="Aptos" panose="020B0004020202020204" pitchFamily="34" charset="0"/>
              </a:rPr>
              <a:t> before the notion of absorbed dose and the start of understanding  radiobiology that come after!  </a:t>
            </a:r>
          </a:p>
          <a:p>
            <a:pPr marL="0" indent="0">
              <a:buNone/>
            </a:pPr>
            <a:r>
              <a:rPr lang="en-US" b="1" dirty="0">
                <a:latin typeface="Aptos" panose="020B0004020202020204" pitchFamily="34" charset="0"/>
              </a:rPr>
              <a:t>The cause that frequently the number of sessions was proposed to be 5 per week , is that Saturday and Sunday were off! –With some historical exceptions like in Manchester with 3 fractions per week.  </a:t>
            </a:r>
          </a:p>
          <a:p>
            <a:pPr marL="0" indent="0">
              <a:buNone/>
            </a:pPr>
            <a:r>
              <a:rPr lang="en-US" b="1" dirty="0">
                <a:latin typeface="Aptos" panose="020B0004020202020204" pitchFamily="34" charset="0"/>
              </a:rPr>
              <a:t> Then, radiobiology come after, then some important notions come after e.g. Nominal standard dose, time dose factor, Alpha/ Beta, early and late effects and others.   </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2626420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292B76-EFAF-0C27-0C8D-9B86FFB344CB}"/>
              </a:ext>
            </a:extLst>
          </p:cNvPr>
          <p:cNvSpPr>
            <a:spLocks noGrp="1"/>
          </p:cNvSpPr>
          <p:nvPr>
            <p:ph idx="1"/>
          </p:nvPr>
        </p:nvSpPr>
        <p:spPr>
          <a:xfrm>
            <a:off x="174661" y="184934"/>
            <a:ext cx="11846103" cy="6596009"/>
          </a:xfrm>
        </p:spPr>
        <p:txBody>
          <a:bodyPr>
            <a:normAutofit fontScale="92500"/>
          </a:bodyPr>
          <a:lstStyle/>
          <a:p>
            <a:r>
              <a:rPr lang="en-US" b="1" dirty="0">
                <a:latin typeface="Aptos" panose="020B0004020202020204" pitchFamily="34" charset="0"/>
              </a:rPr>
              <a:t>VI-   Defining Hypofractionation                                                                                                                                                                                        </a:t>
            </a:r>
            <a:r>
              <a:rPr lang="en-US" b="1" dirty="0">
                <a:solidFill>
                  <a:schemeClr val="bg2">
                    <a:lumMod val="25000"/>
                  </a:schemeClr>
                </a:solidFill>
                <a:latin typeface="Aptos" panose="020B0004020202020204" pitchFamily="34" charset="0"/>
              </a:rPr>
              <a:t>Is there a definitive consensus about the definition of moderate hypofractionation </a:t>
            </a:r>
            <a:r>
              <a:rPr lang="en-US" b="1" dirty="0">
                <a:latin typeface="Aptos" panose="020B0004020202020204" pitchFamily="34" charset="0"/>
              </a:rPr>
              <a:t>, </a:t>
            </a:r>
            <a:r>
              <a:rPr lang="en-US" b="1" dirty="0">
                <a:solidFill>
                  <a:schemeClr val="bg2">
                    <a:lumMod val="25000"/>
                  </a:schemeClr>
                </a:solidFill>
                <a:latin typeface="Aptos" panose="020B0004020202020204" pitchFamily="34" charset="0"/>
              </a:rPr>
              <a:t>is that above 2 or 2,2 Gy and what is its upper limit or in other word to the lower limit of ultra-hypofractionation.    </a:t>
            </a:r>
            <a:endParaRPr lang="en-US" dirty="0">
              <a:solidFill>
                <a:schemeClr val="bg2">
                  <a:lumMod val="25000"/>
                </a:schemeClr>
              </a:solidFill>
              <a:latin typeface="Aptos" panose="020B0004020202020204" pitchFamily="34" charset="0"/>
            </a:endParaRPr>
          </a:p>
          <a:p>
            <a:r>
              <a:rPr lang="en-US" b="1" dirty="0">
                <a:latin typeface="Aptos" panose="020B0004020202020204" pitchFamily="34" charset="0"/>
              </a:rPr>
              <a:t>-</a:t>
            </a:r>
            <a:r>
              <a:rPr lang="en-US" b="1" dirty="0">
                <a:solidFill>
                  <a:schemeClr val="bg2">
                    <a:lumMod val="25000"/>
                  </a:schemeClr>
                </a:solidFill>
                <a:latin typeface="Aptos" panose="020B0004020202020204" pitchFamily="34" charset="0"/>
              </a:rPr>
              <a:t>Do we consider all the following 2.1 or 2.5 Gy, 3 Gy, 3.5 Gy , 4 Gy or slightly more per fraction, all with one term  as moderate or intermediate  hypofractionation? In our opinion, it is non sense. What do you think?</a:t>
            </a:r>
          </a:p>
          <a:p>
            <a:pPr marL="0" indent="0">
              <a:buNone/>
            </a:pPr>
            <a:endParaRPr lang="en-US" dirty="0">
              <a:solidFill>
                <a:schemeClr val="bg2">
                  <a:lumMod val="25000"/>
                </a:schemeClr>
              </a:solidFill>
              <a:latin typeface="Aptos" panose="020B0004020202020204" pitchFamily="34" charset="0"/>
            </a:endParaRPr>
          </a:p>
          <a:p>
            <a:r>
              <a:rPr lang="en-US" b="1" u="sng" dirty="0">
                <a:solidFill>
                  <a:srgbClr val="C00000"/>
                </a:solidFill>
                <a:latin typeface="Aptos" panose="020B0004020202020204" pitchFamily="34" charset="0"/>
              </a:rPr>
              <a:t>Our suggestion: </a:t>
            </a:r>
            <a:endParaRPr lang="en-US" dirty="0">
              <a:solidFill>
                <a:srgbClr val="C00000"/>
              </a:solidFill>
              <a:latin typeface="Aptos" panose="020B0004020202020204" pitchFamily="34" charset="0"/>
            </a:endParaRPr>
          </a:p>
          <a:p>
            <a:r>
              <a:rPr lang="en-US" b="1" dirty="0">
                <a:solidFill>
                  <a:srgbClr val="C00000"/>
                </a:solidFill>
                <a:latin typeface="Aptos" panose="020B0004020202020204" pitchFamily="34" charset="0"/>
              </a:rPr>
              <a:t> Why not to propose </a:t>
            </a:r>
            <a:r>
              <a:rPr lang="en-US" b="1" u="sng" dirty="0">
                <a:solidFill>
                  <a:srgbClr val="C00000"/>
                </a:solidFill>
                <a:latin typeface="Aptos" panose="020B0004020202020204" pitchFamily="34" charset="0"/>
              </a:rPr>
              <a:t>making subcategories</a:t>
            </a:r>
            <a:r>
              <a:rPr lang="en-US" b="1" dirty="0">
                <a:solidFill>
                  <a:srgbClr val="C00000"/>
                </a:solidFill>
                <a:latin typeface="Aptos" panose="020B0004020202020204" pitchFamily="34" charset="0"/>
              </a:rPr>
              <a:t> rising from the lower limit of dose per fraction till the high limit of moderate hypofractionation  </a:t>
            </a:r>
            <a:endParaRPr lang="en-US" dirty="0">
              <a:solidFill>
                <a:srgbClr val="C00000"/>
              </a:solidFill>
              <a:latin typeface="Aptos" panose="020B0004020202020204" pitchFamily="34" charset="0"/>
            </a:endParaRPr>
          </a:p>
          <a:p>
            <a:r>
              <a:rPr lang="en-US" b="1" dirty="0">
                <a:solidFill>
                  <a:srgbClr val="C00000"/>
                </a:solidFill>
                <a:latin typeface="Aptos" panose="020B0004020202020204" pitchFamily="34" charset="0"/>
              </a:rPr>
              <a:t>I think it worthwhile wide discussion and </a:t>
            </a:r>
            <a:r>
              <a:rPr lang="en-US" sz="3600" b="1" u="sng" dirty="0">
                <a:solidFill>
                  <a:srgbClr val="C00000"/>
                </a:solidFill>
                <a:latin typeface="Aptos" panose="020B0004020202020204" pitchFamily="34" charset="0"/>
              </a:rPr>
              <a:t>to conduct studies in order to get scientific </a:t>
            </a:r>
            <a:r>
              <a:rPr lang="en-US" b="1" dirty="0">
                <a:solidFill>
                  <a:srgbClr val="C00000"/>
                </a:solidFill>
                <a:latin typeface="Aptos" panose="020B0004020202020204" pitchFamily="34" charset="0"/>
              </a:rPr>
              <a:t> universal recommendation. What do you think?)   </a:t>
            </a:r>
          </a:p>
          <a:p>
            <a:r>
              <a:rPr lang="en-US" b="1" dirty="0">
                <a:latin typeface="Aptos" panose="020B0004020202020204" pitchFamily="34" charset="0"/>
              </a:rPr>
              <a:t>( N.B. I stress on that it is brainstorming , it is open for all advice, thoughts and feedback. Hence , please feel free.)</a:t>
            </a:r>
            <a:endParaRPr lang="en-US" dirty="0">
              <a:latin typeface="Aptos" panose="020B0004020202020204" pitchFamily="34" charset="0"/>
            </a:endParaRPr>
          </a:p>
        </p:txBody>
      </p:sp>
    </p:spTree>
    <p:extLst>
      <p:ext uri="{BB962C8B-B14F-4D97-AF65-F5344CB8AC3E}">
        <p14:creationId xmlns:p14="http://schemas.microsoft.com/office/powerpoint/2010/main" val="3484970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1905A6-2C96-8F2E-90C6-2D213AC06001}"/>
              </a:ext>
            </a:extLst>
          </p:cNvPr>
          <p:cNvSpPr>
            <a:spLocks noGrp="1"/>
          </p:cNvSpPr>
          <p:nvPr>
            <p:ph idx="1"/>
          </p:nvPr>
        </p:nvSpPr>
        <p:spPr>
          <a:xfrm>
            <a:off x="123290" y="123290"/>
            <a:ext cx="11887200" cy="6596009"/>
          </a:xfrm>
        </p:spPr>
        <p:txBody>
          <a:bodyPr>
            <a:normAutofit fontScale="92500" lnSpcReduction="20000"/>
          </a:bodyPr>
          <a:lstStyle/>
          <a:p>
            <a:pPr marL="0" indent="0">
              <a:buNone/>
            </a:pPr>
            <a:r>
              <a:rPr lang="en-US" b="1" dirty="0">
                <a:latin typeface="Aptos" panose="020B0004020202020204" pitchFamily="34" charset="0"/>
              </a:rPr>
              <a:t>Some history: In the stimulating text materials, but, it will be in very brief in slides:  </a:t>
            </a:r>
            <a:endParaRPr lang="en-US" dirty="0">
              <a:latin typeface="Aptos" panose="020B0004020202020204" pitchFamily="34" charset="0"/>
            </a:endParaRPr>
          </a:p>
          <a:p>
            <a:r>
              <a:rPr lang="en-US" b="1" dirty="0">
                <a:latin typeface="Aptos" panose="020B0004020202020204" pitchFamily="34" charset="0"/>
              </a:rPr>
              <a:t>Personally, what we applied in Tenon Hospital, ( At present affiliated to  Sorbonne University) , Paris,  France, when I was a resident in 1978 and the years after , was the protocol approved by  the late Prof. Alain </a:t>
            </a:r>
            <a:r>
              <a:rPr lang="en-US" b="1" dirty="0" err="1">
                <a:latin typeface="Aptos" panose="020B0004020202020204" pitchFamily="34" charset="0"/>
              </a:rPr>
              <a:t>Laugier</a:t>
            </a:r>
            <a:r>
              <a:rPr lang="en-US" b="1" dirty="0">
                <a:latin typeface="Aptos" panose="020B0004020202020204" pitchFamily="34" charset="0"/>
              </a:rPr>
              <a:t> , Prof. Michel </a:t>
            </a:r>
            <a:r>
              <a:rPr lang="en-US" b="1" dirty="0" err="1">
                <a:latin typeface="Aptos" panose="020B0004020202020204" pitchFamily="34" charset="0"/>
              </a:rPr>
              <a:t>Schleinger</a:t>
            </a:r>
            <a:r>
              <a:rPr lang="en-US" b="1" dirty="0">
                <a:latin typeface="Aptos" panose="020B0004020202020204" pitchFamily="34" charset="0"/>
              </a:rPr>
              <a:t> and team.  Also, It was the protocol advised and used by Prof. Sarazin in Institute Gustave Roussy, France, as 45 Gy/ 18 F/ 4.5 weeks for post Mastectomy radiotherapy and the same plus boost for post conservative surgery .  </a:t>
            </a:r>
          </a:p>
          <a:p>
            <a:r>
              <a:rPr lang="en-US" b="1" dirty="0">
                <a:latin typeface="Aptos" panose="020B0004020202020204" pitchFamily="34" charset="0"/>
              </a:rPr>
              <a:t>I applied this protocol in Port Said , Egypt in most cases from 1994 till 2015, Then, I applied 40.5 Gy/15 F. Do we consider 2.5 Gy/ Fraction in this protocol as intermediate or moderate hypofractionation that we applied since decades –I believe so- and not a new fashion . Bearing in mind that most guidelines in the world at that time recommended  previously and for decades  50.00Gy/ 25 F for postmastectomy radiotherapy, but as we indicate here without sufficient trials and evidence.    </a:t>
            </a:r>
          </a:p>
          <a:p>
            <a:r>
              <a:rPr lang="en-US" b="1" dirty="0">
                <a:latin typeface="Aptos" panose="020B0004020202020204" pitchFamily="34" charset="0"/>
              </a:rPr>
              <a:t> Once again I stress on the need for  global agreement definition for the moderate or intermediate  hypofractionation with the need for definitions for subcategories of dose/ fraction between the lower and the upper limit. to say  subcategories above 2GY or 2.2 Gy and below 5 GY</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1595212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CD35C7-3F91-6E99-BA21-A54CF823D770}"/>
              </a:ext>
            </a:extLst>
          </p:cNvPr>
          <p:cNvSpPr>
            <a:spLocks noGrp="1"/>
          </p:cNvSpPr>
          <p:nvPr>
            <p:ph idx="1"/>
          </p:nvPr>
        </p:nvSpPr>
        <p:spPr>
          <a:xfrm>
            <a:off x="133565" y="174661"/>
            <a:ext cx="11969392" cy="6565186"/>
          </a:xfrm>
        </p:spPr>
        <p:txBody>
          <a:bodyPr>
            <a:normAutofit fontScale="85000" lnSpcReduction="20000"/>
          </a:bodyPr>
          <a:lstStyle/>
          <a:p>
            <a:pPr marL="0" lvl="0" indent="0">
              <a:buNone/>
            </a:pPr>
            <a:r>
              <a:rPr lang="en-US" b="1" u="sng" dirty="0">
                <a:latin typeface="Aptos" panose="020B0004020202020204" pitchFamily="34" charset="0"/>
              </a:rPr>
              <a:t> </a:t>
            </a:r>
          </a:p>
          <a:p>
            <a:r>
              <a:rPr lang="en-US" b="1" dirty="0">
                <a:latin typeface="Aptos" panose="020B0004020202020204" pitchFamily="34" charset="0"/>
              </a:rPr>
              <a:t>Bearing in mind that moderate  Hypofractionation  was used since longer time by some oncologists. </a:t>
            </a:r>
            <a:endParaRPr lang="en-US" dirty="0">
              <a:latin typeface="Aptos" panose="020B0004020202020204" pitchFamily="34" charset="0"/>
            </a:endParaRPr>
          </a:p>
          <a:p>
            <a:r>
              <a:rPr lang="en-US" b="1" dirty="0">
                <a:latin typeface="Aptos" panose="020B0004020202020204" pitchFamily="34" charset="0"/>
              </a:rPr>
              <a:t>Also, the moderate hypofractionation with a smaller number of fractions was used in curative radiotherapy since decades in Manchester, UK.   So , it is not a new surprising invention as some present it nowadays!. But surely, it needs more deeper studies that consider different factors and new elements.</a:t>
            </a:r>
            <a:endParaRPr lang="en-US" dirty="0">
              <a:latin typeface="Aptos" panose="020B0004020202020204" pitchFamily="34" charset="0"/>
            </a:endParaRPr>
          </a:p>
          <a:p>
            <a:pPr marL="0" lvl="0" indent="0">
              <a:buNone/>
            </a:pPr>
            <a:endParaRPr lang="en-US" b="1" u="sng" dirty="0">
              <a:latin typeface="Aptos" panose="020B0004020202020204" pitchFamily="34" charset="0"/>
            </a:endParaRPr>
          </a:p>
          <a:p>
            <a:pPr marL="0" lvl="0" indent="0">
              <a:buNone/>
            </a:pPr>
            <a:endParaRPr lang="en-US" b="1" u="sng" dirty="0">
              <a:latin typeface="Aptos" panose="020B0004020202020204" pitchFamily="34" charset="0"/>
            </a:endParaRPr>
          </a:p>
          <a:p>
            <a:pPr marL="0" lvl="0" indent="0">
              <a:buNone/>
            </a:pPr>
            <a:endParaRPr lang="en-US" b="1" u="sng" dirty="0">
              <a:latin typeface="Aptos" panose="020B0004020202020204" pitchFamily="34" charset="0"/>
            </a:endParaRPr>
          </a:p>
          <a:p>
            <a:pPr marL="0" lvl="0" indent="0">
              <a:buNone/>
            </a:pPr>
            <a:r>
              <a:rPr lang="en-US" b="1" u="sng" dirty="0">
                <a:latin typeface="Aptos" panose="020B0004020202020204" pitchFamily="34" charset="0"/>
              </a:rPr>
              <a:t>References: </a:t>
            </a:r>
            <a:endParaRPr lang="en-US" dirty="0">
              <a:latin typeface="Aptos" panose="020B0004020202020204" pitchFamily="34" charset="0"/>
            </a:endParaRPr>
          </a:p>
          <a:p>
            <a:r>
              <a:rPr lang="en-GB" b="1" dirty="0">
                <a:latin typeface="Aptos" panose="020B0004020202020204" pitchFamily="34" charset="0"/>
              </a:rPr>
              <a:t> Ahmed Elzawawy (2012). Science and Affordability of Cancer Drugs and Radiotherapy in the World - Win-Win Scenarios, Advances in Cancer Management.  </a:t>
            </a:r>
            <a:r>
              <a:rPr lang="en-US" b="1" dirty="0">
                <a:latin typeface="Aptos" panose="020B0004020202020204" pitchFamily="34" charset="0"/>
              </a:rPr>
              <a:t>Free access and download: </a:t>
            </a:r>
            <a:r>
              <a:rPr lang="en-US" b="1" u="sng" dirty="0">
                <a:solidFill>
                  <a:schemeClr val="bg2">
                    <a:lumMod val="50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https://www.intechopen.com/chapters/26808</a:t>
            </a:r>
            <a:r>
              <a:rPr lang="en-US" b="1" dirty="0">
                <a:solidFill>
                  <a:schemeClr val="bg2">
                    <a:lumMod val="50000"/>
                  </a:schemeClr>
                </a:solidFill>
                <a:latin typeface="Aptos" panose="020B0004020202020204" pitchFamily="34" charset="0"/>
              </a:rPr>
              <a:t>     </a:t>
            </a:r>
          </a:p>
          <a:p>
            <a:pPr marL="0" indent="0">
              <a:buNone/>
            </a:pPr>
            <a:endParaRPr lang="en-US" dirty="0">
              <a:latin typeface="Aptos" panose="020B0004020202020204" pitchFamily="34" charset="0"/>
            </a:endParaRPr>
          </a:p>
          <a:p>
            <a:r>
              <a:rPr lang="en-US" b="1" dirty="0">
                <a:latin typeface="Aptos" panose="020B0004020202020204" pitchFamily="34" charset="0"/>
              </a:rPr>
              <a:t>Sarrazin D, Le M and Arriagada R et al 1989 Ten year results of randomized trial comparing a conservative treatment to mastectomy in early breast cancer </a:t>
            </a:r>
            <a:r>
              <a:rPr lang="en-US" b="1" dirty="0" err="1">
                <a:latin typeface="Aptos" panose="020B0004020202020204" pitchFamily="34" charset="0"/>
              </a:rPr>
              <a:t>Radiother</a:t>
            </a:r>
            <a:r>
              <a:rPr lang="en-US" b="1" dirty="0">
                <a:latin typeface="Aptos" panose="020B0004020202020204" pitchFamily="34" charset="0"/>
              </a:rPr>
              <a:t>. Oncol. 14 177 </a:t>
            </a:r>
            <a:endParaRPr lang="en-US" dirty="0">
              <a:latin typeface="Aptos" panose="020B0004020202020204" pitchFamily="34" charset="0"/>
            </a:endParaRPr>
          </a:p>
          <a:p>
            <a:pPr marL="0" indent="0">
              <a:buNone/>
            </a:pPr>
            <a:r>
              <a:rPr lang="en-US" b="1" dirty="0">
                <a:latin typeface="Aptos" panose="020B0004020202020204" pitchFamily="34" charset="0"/>
              </a:rPr>
              <a:t> </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2899799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E51523-3888-0237-E2A3-EF460617511C}"/>
              </a:ext>
            </a:extLst>
          </p:cNvPr>
          <p:cNvSpPr>
            <a:spLocks noGrp="1"/>
          </p:cNvSpPr>
          <p:nvPr>
            <p:ph idx="1"/>
          </p:nvPr>
        </p:nvSpPr>
        <p:spPr>
          <a:xfrm>
            <a:off x="123290" y="164386"/>
            <a:ext cx="11907748" cy="6513815"/>
          </a:xfrm>
        </p:spPr>
        <p:txBody>
          <a:bodyPr/>
          <a:lstStyle/>
          <a:p>
            <a:pPr marL="0" indent="0">
              <a:buNone/>
            </a:pPr>
            <a:r>
              <a:rPr lang="en-US" b="1" dirty="0">
                <a:latin typeface="Aptos" panose="020B0004020202020204" pitchFamily="34" charset="0"/>
              </a:rPr>
              <a:t>VII-Non-Uniform Dose Delivery</a:t>
            </a:r>
            <a:endParaRPr lang="en-US" dirty="0">
              <a:latin typeface="Aptos" panose="020B0004020202020204" pitchFamily="34" charset="0"/>
            </a:endParaRPr>
          </a:p>
          <a:p>
            <a:r>
              <a:rPr lang="en-US" b="1" dirty="0">
                <a:latin typeface="Aptos" panose="020B0004020202020204" pitchFamily="34" charset="0"/>
              </a:rPr>
              <a:t>-Should the delivered dose be equal  in all sessions or part of the course?    </a:t>
            </a:r>
          </a:p>
          <a:p>
            <a:r>
              <a:rPr lang="en-US" b="1" dirty="0">
                <a:solidFill>
                  <a:schemeClr val="bg2">
                    <a:lumMod val="25000"/>
                  </a:schemeClr>
                </a:solidFill>
                <a:latin typeface="Aptos" panose="020B0004020202020204" pitchFamily="34" charset="0"/>
              </a:rPr>
              <a:t>For example, in the seventieth a protocol of 4 sessions hypo  fractionated, but not equal doses session along 2-3 weeks, was practiced by Prof. Francois Baillet, </a:t>
            </a:r>
            <a:r>
              <a:rPr lang="en-US" b="1" dirty="0" err="1">
                <a:solidFill>
                  <a:schemeClr val="bg2">
                    <a:lumMod val="25000"/>
                  </a:schemeClr>
                </a:solidFill>
                <a:latin typeface="Aptos" panose="020B0004020202020204" pitchFamily="34" charset="0"/>
              </a:rPr>
              <a:t>Hopital</a:t>
            </a:r>
            <a:r>
              <a:rPr lang="en-US" b="1" dirty="0">
                <a:solidFill>
                  <a:schemeClr val="bg2">
                    <a:lumMod val="25000"/>
                  </a:schemeClr>
                </a:solidFill>
                <a:latin typeface="Aptos" panose="020B0004020202020204" pitchFamily="34" charset="0"/>
              </a:rPr>
              <a:t> Necker, Paris and Prof. </a:t>
            </a:r>
            <a:r>
              <a:rPr lang="en-US" b="1" dirty="0" err="1">
                <a:solidFill>
                  <a:schemeClr val="bg2">
                    <a:lumMod val="25000"/>
                  </a:schemeClr>
                </a:solidFill>
                <a:latin typeface="Aptos" panose="020B0004020202020204" pitchFamily="34" charset="0"/>
              </a:rPr>
              <a:t>Jacquillat</a:t>
            </a:r>
            <a:r>
              <a:rPr lang="en-US" b="1" dirty="0">
                <a:solidFill>
                  <a:schemeClr val="bg2">
                    <a:lumMod val="25000"/>
                  </a:schemeClr>
                </a:solidFill>
                <a:latin typeface="Aptos" panose="020B0004020202020204" pitchFamily="34" charset="0"/>
              </a:rPr>
              <a:t> in Paris, France for post mastectomy and for post conservative breast cancer surgery.  </a:t>
            </a:r>
          </a:p>
          <a:p>
            <a:r>
              <a:rPr lang="en-US" b="1" dirty="0">
                <a:solidFill>
                  <a:schemeClr val="bg2">
                    <a:lumMod val="25000"/>
                  </a:schemeClr>
                </a:solidFill>
                <a:latin typeface="Aptos" panose="020B0004020202020204" pitchFamily="34" charset="0"/>
              </a:rPr>
              <a:t>Also, there are some ideas by some researchers. who suggested some mathematical models to deliver different doses with different days of separation between every session for glioblastomas.   </a:t>
            </a:r>
          </a:p>
          <a:p>
            <a:r>
              <a:rPr lang="en-US" b="1" dirty="0">
                <a:solidFill>
                  <a:schemeClr val="bg2">
                    <a:lumMod val="25000"/>
                  </a:schemeClr>
                </a:solidFill>
                <a:latin typeface="Aptos" panose="020B0004020202020204" pitchFamily="34" charset="0"/>
              </a:rPr>
              <a:t> Note: The later examples should not be taken or cited as references or evidences, but it could be a start of brainstorming panel that may result in some suggestions for studies or not, depending on the outcome of discussions and virtual and written feedback) </a:t>
            </a:r>
            <a:endParaRPr lang="en-US" dirty="0">
              <a:solidFill>
                <a:schemeClr val="bg2">
                  <a:lumMod val="25000"/>
                </a:schemeClr>
              </a:solidFill>
              <a:latin typeface="Aptos" panose="020B0004020202020204" pitchFamily="34" charset="0"/>
            </a:endParaRPr>
          </a:p>
          <a:p>
            <a:endParaRPr lang="en-US" dirty="0"/>
          </a:p>
        </p:txBody>
      </p:sp>
    </p:spTree>
    <p:extLst>
      <p:ext uri="{BB962C8B-B14F-4D97-AF65-F5344CB8AC3E}">
        <p14:creationId xmlns:p14="http://schemas.microsoft.com/office/powerpoint/2010/main" val="3296156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3BDD0F-D9F2-07E0-B19A-A5484CE25038}"/>
              </a:ext>
            </a:extLst>
          </p:cNvPr>
          <p:cNvSpPr>
            <a:spLocks noGrp="1"/>
          </p:cNvSpPr>
          <p:nvPr>
            <p:ph idx="1"/>
          </p:nvPr>
        </p:nvSpPr>
        <p:spPr>
          <a:xfrm>
            <a:off x="102742" y="133564"/>
            <a:ext cx="11928296" cy="6626832"/>
          </a:xfrm>
        </p:spPr>
        <p:txBody>
          <a:bodyPr/>
          <a:lstStyle/>
          <a:p>
            <a:r>
              <a:rPr lang="en-US" b="1" dirty="0"/>
              <a:t>VIII - Is there a valid rational or radiobiological evidence to deliver part of the course as conventional and the other part as hypo- fractionated or different types of fractionations along the course?   </a:t>
            </a:r>
            <a:endParaRPr lang="en-US" dirty="0"/>
          </a:p>
          <a:p>
            <a:r>
              <a:rPr lang="en-US" b="1" dirty="0"/>
              <a:t>In other words: Should in some radiotherapy courses combine different fractionation strategies (e.g., starting with hypo-fractionated part, then continuing conventionally)?  </a:t>
            </a:r>
            <a:endParaRPr lang="en-US" dirty="0"/>
          </a:p>
          <a:p>
            <a:r>
              <a:rPr lang="en-US" b="1" dirty="0">
                <a:solidFill>
                  <a:schemeClr val="bg2">
                    <a:lumMod val="25000"/>
                  </a:schemeClr>
                </a:solidFill>
              </a:rPr>
              <a:t>This also history for thinking,  but with no randomized  trials was done: In 1980-1981, in Centre Rene Huguenin, Saint Cloud , Institute Curie), France, Personally, I was among the youngest staff there. The usual protocol for advanced  head and neck cancers, was to start with 3 sessions of 5 grays in three successive days then to continue as conventional 2 Gy/ F, 5 sessions per week. Also. In the spring of  !981, this experience was presented and discussed with pioneer Prof. Gilbert Fletcher , MD Andreson,  USA , several times, and there was no objection from him or any attendant in Paris.  </a:t>
            </a:r>
            <a:r>
              <a:rPr lang="en-US" b="1" u="sng" dirty="0">
                <a:solidFill>
                  <a:srgbClr val="C00000"/>
                </a:solidFill>
              </a:rPr>
              <a:t>But it doesn’t mean that we consider in any way, these memories are as references or evidences, but for brainstorming discussion and rethinking).   </a:t>
            </a:r>
            <a:endParaRPr lang="en-US" dirty="0">
              <a:solidFill>
                <a:srgbClr val="C00000"/>
              </a:solidFill>
            </a:endParaRPr>
          </a:p>
          <a:p>
            <a:endParaRPr lang="en-US" dirty="0"/>
          </a:p>
        </p:txBody>
      </p:sp>
    </p:spTree>
    <p:extLst>
      <p:ext uri="{BB962C8B-B14F-4D97-AF65-F5344CB8AC3E}">
        <p14:creationId xmlns:p14="http://schemas.microsoft.com/office/powerpoint/2010/main" val="3618495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1240B6-5D09-ED6B-DBCF-F56462119D68}"/>
              </a:ext>
            </a:extLst>
          </p:cNvPr>
          <p:cNvSpPr>
            <a:spLocks noGrp="1"/>
          </p:cNvSpPr>
          <p:nvPr>
            <p:ph idx="1"/>
          </p:nvPr>
        </p:nvSpPr>
        <p:spPr>
          <a:xfrm>
            <a:off x="113016" y="164387"/>
            <a:ext cx="11938571" cy="6503541"/>
          </a:xfrm>
        </p:spPr>
        <p:txBody>
          <a:bodyPr/>
          <a:lstStyle/>
          <a:p>
            <a:r>
              <a:rPr lang="en-US" b="1" dirty="0"/>
              <a:t>IX-Fractionation per week in radiotherapy?  How many fractions per week:</a:t>
            </a:r>
            <a:endParaRPr lang="en-US" dirty="0"/>
          </a:p>
          <a:p>
            <a:r>
              <a:rPr lang="en-US" b="1" dirty="0"/>
              <a:t>a-Background history and brain storming for potentialities and perspectives (1 or 2 ,3 ,4, 5 ,6 or 7 fractions per week?)    </a:t>
            </a:r>
            <a:endParaRPr lang="en-US" dirty="0"/>
          </a:p>
          <a:p>
            <a:r>
              <a:rPr lang="en-US" b="1" dirty="0"/>
              <a:t>What about 6 fractions/per week?  It may give better local control in head neck  cancer vs conventional fractionation.  </a:t>
            </a:r>
            <a:endParaRPr lang="en-US" dirty="0"/>
          </a:p>
          <a:p>
            <a:r>
              <a:rPr lang="en-US" b="1" dirty="0"/>
              <a:t>(References:  </a:t>
            </a:r>
            <a:r>
              <a:rPr lang="en-US" b="1" dirty="0">
                <a:solidFill>
                  <a:schemeClr val="bg2">
                    <a:lumMod val="25000"/>
                  </a:schemeClr>
                </a:solidFill>
              </a:rPr>
              <a:t>Overgaard, J.; </a:t>
            </a:r>
            <a:r>
              <a:rPr lang="en-US" b="1" dirty="0" err="1">
                <a:solidFill>
                  <a:schemeClr val="bg2">
                    <a:lumMod val="25000"/>
                  </a:schemeClr>
                </a:solidFill>
              </a:rPr>
              <a:t>Mohanti</a:t>
            </a:r>
            <a:r>
              <a:rPr lang="en-US" b="1" dirty="0">
                <a:solidFill>
                  <a:schemeClr val="bg2">
                    <a:lumMod val="25000"/>
                  </a:schemeClr>
                </a:solidFill>
              </a:rPr>
              <a:t>, B.; Bhasker, S.; Begum, N.; Ali, R., Agarwal, J.; </a:t>
            </a:r>
            <a:r>
              <a:rPr lang="en-US" b="1" dirty="0" err="1">
                <a:solidFill>
                  <a:schemeClr val="bg2">
                    <a:lumMod val="25000"/>
                  </a:schemeClr>
                </a:solidFill>
              </a:rPr>
              <a:t>Kuddu</a:t>
            </a:r>
            <a:r>
              <a:rPr lang="en-US" b="1" dirty="0">
                <a:solidFill>
                  <a:schemeClr val="bg2">
                    <a:lumMod val="25000"/>
                  </a:schemeClr>
                </a:solidFill>
              </a:rPr>
              <a:t>, M.; Baeza, M.; Vikram, B. &amp; Grau, C. (2006). Accelerated versus conventional fractionated radiotherapy in squamous cell carcinoma of head and neck. A randomized international </a:t>
            </a:r>
            <a:r>
              <a:rPr lang="en-US" b="1" dirty="0" err="1">
                <a:solidFill>
                  <a:schemeClr val="bg2">
                    <a:lumMod val="25000"/>
                  </a:schemeClr>
                </a:solidFill>
              </a:rPr>
              <a:t>multicentere</a:t>
            </a:r>
            <a:r>
              <a:rPr lang="en-US" b="1" dirty="0">
                <a:solidFill>
                  <a:schemeClr val="bg2">
                    <a:lumMod val="25000"/>
                  </a:schemeClr>
                </a:solidFill>
              </a:rPr>
              <a:t> trial with 908 patients conducted by the IAEA-ACC study group. </a:t>
            </a:r>
            <a:r>
              <a:rPr lang="en-US" b="1" i="1" dirty="0">
                <a:solidFill>
                  <a:schemeClr val="bg2">
                    <a:lumMod val="25000"/>
                  </a:schemeClr>
                </a:solidFill>
              </a:rPr>
              <a:t>Int J </a:t>
            </a:r>
            <a:r>
              <a:rPr lang="en-US" b="1" i="1" dirty="0" err="1">
                <a:solidFill>
                  <a:schemeClr val="bg2">
                    <a:lumMod val="25000"/>
                  </a:schemeClr>
                </a:solidFill>
              </a:rPr>
              <a:t>Radiat</a:t>
            </a:r>
            <a:r>
              <a:rPr lang="en-US" b="1" i="1" dirty="0">
                <a:solidFill>
                  <a:schemeClr val="bg2">
                    <a:lumMod val="25000"/>
                  </a:schemeClr>
                </a:solidFill>
              </a:rPr>
              <a:t> Oncol Biol Phys.</a:t>
            </a:r>
            <a:r>
              <a:rPr lang="en-US" b="1" dirty="0">
                <a:solidFill>
                  <a:schemeClr val="bg2">
                    <a:lumMod val="25000"/>
                  </a:schemeClr>
                </a:solidFill>
              </a:rPr>
              <a:t>, Vol. 66, No. 3, Suppl., pp. S13)</a:t>
            </a:r>
            <a:endParaRPr lang="en-US" dirty="0">
              <a:solidFill>
                <a:schemeClr val="bg2">
                  <a:lumMod val="25000"/>
                </a:schemeClr>
              </a:solidFill>
            </a:endParaRPr>
          </a:p>
          <a:p>
            <a:r>
              <a:rPr lang="en-US" b="1" dirty="0">
                <a:solidFill>
                  <a:schemeClr val="bg2">
                    <a:lumMod val="25000"/>
                  </a:schemeClr>
                </a:solidFill>
              </a:rPr>
              <a:t>(&amp; Ahmed Elzawawy (2012). Science and Affordability of Cancer Drugs and Radiotherapy in the World - Win-Win Scenarios.  In: Advances in Cancer Management, Ravinder Mohan(Ed.),   </a:t>
            </a:r>
            <a:r>
              <a:rPr lang="en-US" b="1" dirty="0" err="1">
                <a:solidFill>
                  <a:schemeClr val="bg2">
                    <a:lumMod val="25000"/>
                  </a:schemeClr>
                </a:solidFill>
              </a:rPr>
              <a:t>InTech</a:t>
            </a:r>
            <a:r>
              <a:rPr lang="en-US" b="1" dirty="0">
                <a:solidFill>
                  <a:schemeClr val="bg2">
                    <a:lumMod val="25000"/>
                  </a:schemeClr>
                </a:solidFill>
              </a:rPr>
              <a:t>,   </a:t>
            </a:r>
            <a:r>
              <a:rPr lang="en-US" b="1" u="sng" dirty="0">
                <a:solidFill>
                  <a:schemeClr val="bg2">
                    <a:lumMod val="25000"/>
                  </a:schemeClr>
                </a:solidFill>
                <a:hlinkClick r:id="rId3">
                  <a:extLst>
                    <a:ext uri="{A12FA001-AC4F-418D-AE19-62706E023703}">
                      <ahyp:hlinkClr xmlns:ahyp="http://schemas.microsoft.com/office/drawing/2018/hyperlinkcolor" val="tx"/>
                    </a:ext>
                  </a:extLst>
                </a:hlinkClick>
              </a:rPr>
              <a:t>https://www.intechopen.com/chapters/26808</a:t>
            </a:r>
            <a:r>
              <a:rPr lang="en-US" b="1" dirty="0">
                <a:solidFill>
                  <a:schemeClr val="bg2">
                    <a:lumMod val="25000"/>
                  </a:schemeClr>
                </a:solidFill>
              </a:rPr>
              <a:t> )</a:t>
            </a:r>
            <a:endParaRPr lang="en-US" dirty="0">
              <a:solidFill>
                <a:schemeClr val="bg2">
                  <a:lumMod val="25000"/>
                </a:schemeClr>
              </a:solidFill>
            </a:endParaRPr>
          </a:p>
          <a:p>
            <a:endParaRPr lang="en-US" dirty="0"/>
          </a:p>
        </p:txBody>
      </p:sp>
    </p:spTree>
    <p:extLst>
      <p:ext uri="{BB962C8B-B14F-4D97-AF65-F5344CB8AC3E}">
        <p14:creationId xmlns:p14="http://schemas.microsoft.com/office/powerpoint/2010/main" val="2536561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6D894E-A02F-D49C-A2E1-4BC8AEE29A53}"/>
              </a:ext>
            </a:extLst>
          </p:cNvPr>
          <p:cNvSpPr>
            <a:spLocks noGrp="1"/>
          </p:cNvSpPr>
          <p:nvPr>
            <p:ph idx="1"/>
          </p:nvPr>
        </p:nvSpPr>
        <p:spPr>
          <a:xfrm>
            <a:off x="205483" y="184936"/>
            <a:ext cx="11815281" cy="6524090"/>
          </a:xfrm>
        </p:spPr>
        <p:txBody>
          <a:bodyPr/>
          <a:lstStyle/>
          <a:p>
            <a:r>
              <a:rPr lang="en-US" b="1" dirty="0">
                <a:latin typeface="Aptos" panose="020B0004020202020204" pitchFamily="34" charset="0"/>
              </a:rPr>
              <a:t>b - What about Changing system of work in radiotherapy units and hours of working, be 7 days /per week? How this could increase number of treated patients and access to radiotherapy and effects on total costs of running a service?    </a:t>
            </a:r>
          </a:p>
          <a:p>
            <a:pPr marL="0" indent="0">
              <a:buNone/>
            </a:pPr>
            <a:endParaRPr lang="en-US" dirty="0">
              <a:latin typeface="Aptos" panose="020B0004020202020204" pitchFamily="34" charset="0"/>
            </a:endParaRPr>
          </a:p>
          <a:p>
            <a:pPr marL="0" indent="0">
              <a:buNone/>
            </a:pPr>
            <a:r>
              <a:rPr lang="en-US" sz="2400" b="1" dirty="0">
                <a:solidFill>
                  <a:schemeClr val="bg2">
                    <a:lumMod val="50000"/>
                  </a:schemeClr>
                </a:solidFill>
                <a:latin typeface="Aptos" panose="020B0004020202020204" pitchFamily="34" charset="0"/>
              </a:rPr>
              <a:t>Reference: Chapter 17 “Challenges for radiotherapy accessibility in the post-COVID-19 era in low- and middle-income countries: strategies to maximize available resources with minimum cost escalation.  </a:t>
            </a:r>
            <a:r>
              <a:rPr lang="en-US" sz="2400" b="1" i="1" dirty="0">
                <a:solidFill>
                  <a:schemeClr val="bg2">
                    <a:lumMod val="50000"/>
                  </a:schemeClr>
                </a:solidFill>
                <a:latin typeface="Aptos" panose="020B0004020202020204" pitchFamily="34" charset="0"/>
              </a:rPr>
              <a:t>Niloy R Datta, Sneha Datta and Massoud Samiei</a:t>
            </a:r>
            <a:r>
              <a:rPr lang="en-US" sz="2400" b="1" dirty="0">
                <a:solidFill>
                  <a:schemeClr val="bg2">
                    <a:lumMod val="50000"/>
                  </a:schemeClr>
                </a:solidFill>
                <a:latin typeface="Aptos" panose="020B0004020202020204" pitchFamily="34" charset="0"/>
              </a:rPr>
              <a:t> “ . in: “ Approaching Global Oncology. The win-win model. Edited by Ahmed Elzawawy and Wil Ngwa </a:t>
            </a:r>
            <a:r>
              <a:rPr lang="en-US" b="1" u="sng"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https://iopscience.iop.org/book/edit/978-0-7503-3075-6</a:t>
            </a:r>
            <a:r>
              <a:rPr lang="en-US" b="1" u="sng" dirty="0">
                <a:solidFill>
                  <a:schemeClr val="bg2">
                    <a:lumMod val="25000"/>
                  </a:schemeClr>
                </a:solidFill>
                <a:latin typeface="Aptos" panose="020B0004020202020204" pitchFamily="34" charset="0"/>
              </a:rPr>
              <a:t> </a:t>
            </a:r>
            <a:endParaRPr lang="en-US" dirty="0">
              <a:solidFill>
                <a:schemeClr val="bg2">
                  <a:lumMod val="25000"/>
                </a:schemeClr>
              </a:solidFill>
              <a:latin typeface="Aptos" panose="020B0004020202020204" pitchFamily="34" charset="0"/>
            </a:endParaRPr>
          </a:p>
          <a:p>
            <a:endParaRPr lang="en-US" dirty="0"/>
          </a:p>
        </p:txBody>
      </p:sp>
    </p:spTree>
    <p:extLst>
      <p:ext uri="{BB962C8B-B14F-4D97-AF65-F5344CB8AC3E}">
        <p14:creationId xmlns:p14="http://schemas.microsoft.com/office/powerpoint/2010/main" val="3385781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B9A067-1ACC-6E56-7F55-EC4893C9448F}"/>
              </a:ext>
            </a:extLst>
          </p:cNvPr>
          <p:cNvSpPr>
            <a:spLocks noGrp="1"/>
          </p:cNvSpPr>
          <p:nvPr>
            <p:ph idx="1"/>
          </p:nvPr>
        </p:nvSpPr>
        <p:spPr>
          <a:xfrm>
            <a:off x="123291" y="154112"/>
            <a:ext cx="11856376" cy="6585735"/>
          </a:xfrm>
        </p:spPr>
        <p:txBody>
          <a:bodyPr>
            <a:normAutofit fontScale="92500" lnSpcReduction="10000"/>
          </a:bodyPr>
          <a:lstStyle/>
          <a:p>
            <a:pPr marL="0" indent="0">
              <a:buNone/>
            </a:pPr>
            <a:r>
              <a:rPr lang="en-US" b="1" dirty="0"/>
              <a:t> </a:t>
            </a:r>
            <a:r>
              <a:rPr lang="en-US" b="1" dirty="0">
                <a:latin typeface="Aptos" panose="020B0004020202020204" pitchFamily="34" charset="0"/>
              </a:rPr>
              <a:t>X – Chrono-radiobiology: Timing of Radiotherapy. Does the time of day affect efficacy and toxicity?</a:t>
            </a:r>
            <a:endParaRPr lang="en-US" dirty="0">
              <a:latin typeface="Aptos" panose="020B0004020202020204" pitchFamily="34" charset="0"/>
            </a:endParaRPr>
          </a:p>
          <a:p>
            <a:r>
              <a:rPr lang="en-US" b="1" dirty="0">
                <a:latin typeface="Aptos" panose="020B0004020202020204" pitchFamily="34" charset="0"/>
              </a:rPr>
              <a:t> Timing of every radiotherapy session along the course?  Circadian Rhythm and biological effect of radiotherapy? </a:t>
            </a:r>
            <a:r>
              <a:rPr lang="en-US" b="1" dirty="0" err="1">
                <a:latin typeface="Aptos" panose="020B0004020202020204" pitchFamily="34" charset="0"/>
              </a:rPr>
              <a:t>i.e</a:t>
            </a:r>
            <a:r>
              <a:rPr lang="en-US" b="1" dirty="0">
                <a:latin typeface="Aptos" panose="020B0004020202020204" pitchFamily="34" charset="0"/>
              </a:rPr>
              <a:t>  Chrono-radiobiology*</a:t>
            </a:r>
            <a:r>
              <a:rPr lang="en-US" dirty="0">
                <a:latin typeface="Aptos" panose="020B0004020202020204" pitchFamily="34" charset="0"/>
              </a:rPr>
              <a:t>? </a:t>
            </a:r>
            <a:r>
              <a:rPr lang="en-US" b="1" dirty="0">
                <a:latin typeface="Aptos" panose="020B0004020202020204" pitchFamily="34" charset="0"/>
              </a:rPr>
              <a:t>Does chrono-modulated radiotherapy affect the efficacy and toxicity on patients</a:t>
            </a:r>
            <a:endParaRPr lang="en-US" dirty="0">
              <a:latin typeface="Aptos" panose="020B0004020202020204" pitchFamily="34" charset="0"/>
            </a:endParaRPr>
          </a:p>
          <a:p>
            <a:r>
              <a:rPr lang="en-US" b="1" dirty="0">
                <a:latin typeface="Aptos" panose="020B0004020202020204" pitchFamily="34" charset="0"/>
              </a:rPr>
              <a:t> Is there different biological in different circadian rhythms particularly in some professions e.g. who have night shift?  or other factors in timing?   </a:t>
            </a:r>
          </a:p>
          <a:p>
            <a:pPr marL="0" indent="0">
              <a:buNone/>
            </a:pPr>
            <a:r>
              <a:rPr lang="en-US" dirty="0"/>
              <a:t>(*</a:t>
            </a:r>
            <a:r>
              <a:rPr lang="en-US" b="1" dirty="0">
                <a:solidFill>
                  <a:srgbClr val="C00000"/>
                </a:solidFill>
              </a:rPr>
              <a:t>Chrono-radiobiology is a new term introduced by Ahmed Elzawawy </a:t>
            </a:r>
            <a:r>
              <a:rPr lang="en-US" dirty="0"/>
              <a:t>, on November 26,2025 in this 2</a:t>
            </a:r>
            <a:r>
              <a:rPr lang="en-US" baseline="30000" dirty="0"/>
              <a:t>nd</a:t>
            </a:r>
            <a:r>
              <a:rPr lang="en-US" dirty="0"/>
              <a:t> webinar, 2</a:t>
            </a:r>
            <a:r>
              <a:rPr lang="en-US" baseline="30000" dirty="0"/>
              <a:t>nd</a:t>
            </a:r>
            <a:r>
              <a:rPr lang="en-US" dirty="0"/>
              <a:t>  series ASCO-GOIS </a:t>
            </a:r>
            <a:r>
              <a:rPr lang="en-US" dirty="0" err="1"/>
              <a:t>Intl.Webinars</a:t>
            </a:r>
            <a:r>
              <a:rPr lang="en-US" dirty="0"/>
              <a:t>.   It is a proposal for wider discussion and studies</a:t>
            </a:r>
            <a:r>
              <a:rPr lang="en-US" sz="2200" dirty="0"/>
              <a:t>. </a:t>
            </a:r>
            <a:r>
              <a:rPr lang="en-US" sz="2200" b="1" u="sng" dirty="0">
                <a:solidFill>
                  <a:schemeClr val="bg2">
                    <a:lumMod val="25000"/>
                  </a:schemeClr>
                </a:solidFill>
                <a:hlinkClick r:id="rId2">
                  <a:extLst>
                    <a:ext uri="{A12FA001-AC4F-418D-AE19-62706E023703}">
                      <ahyp:hlinkClr xmlns:ahyp="http://schemas.microsoft.com/office/drawing/2018/hyperlinkcolor" val="tx"/>
                    </a:ext>
                  </a:extLst>
                </a:hlinkClick>
              </a:rPr>
              <a:t>https://ecancer.org/en/video/12750-brainstorming-why-is-a-lot-of-further-research-in-radiotherapy-and-allied-sciences-needed</a:t>
            </a:r>
            <a:r>
              <a:rPr lang="en-US" sz="2200" b="1" dirty="0">
                <a:solidFill>
                  <a:schemeClr val="bg2">
                    <a:lumMod val="25000"/>
                  </a:schemeClr>
                </a:solidFill>
              </a:rPr>
              <a:t>  ) </a:t>
            </a:r>
            <a:endParaRPr lang="en-US" sz="2200" dirty="0"/>
          </a:p>
          <a:p>
            <a:pPr marL="0" indent="0">
              <a:buNone/>
            </a:pPr>
            <a:r>
              <a:rPr lang="en-US" b="1" dirty="0">
                <a:latin typeface="Aptos" panose="020B0004020202020204" pitchFamily="34" charset="0"/>
              </a:rPr>
              <a:t> </a:t>
            </a:r>
            <a:r>
              <a:rPr lang="en-US" sz="2200" b="1" dirty="0">
                <a:solidFill>
                  <a:schemeClr val="bg2">
                    <a:lumMod val="25000"/>
                  </a:schemeClr>
                </a:solidFill>
                <a:latin typeface="Aptos" panose="020B0004020202020204" pitchFamily="34" charset="0"/>
              </a:rPr>
              <a:t>References:  </a:t>
            </a:r>
            <a:endParaRPr lang="en-US" sz="2200" dirty="0">
              <a:solidFill>
                <a:schemeClr val="bg2">
                  <a:lumMod val="25000"/>
                </a:schemeClr>
              </a:solidFill>
              <a:latin typeface="Aptos" panose="020B0004020202020204" pitchFamily="34" charset="0"/>
            </a:endParaRPr>
          </a:p>
          <a:p>
            <a:r>
              <a:rPr lang="en-US" sz="2200" b="1" dirty="0">
                <a:solidFill>
                  <a:schemeClr val="bg2">
                    <a:lumMod val="25000"/>
                  </a:schemeClr>
                </a:solidFill>
                <a:latin typeface="Aptos" panose="020B0004020202020204" pitchFamily="34" charset="0"/>
              </a:rPr>
              <a:t>-Receiving Radiotherapy In Morning May Improve Survival In Patients With Nasopharyngeal Carcinoma, Research Finds . ( Li Y, Weng Y, Huang Z, et al. </a:t>
            </a:r>
            <a:r>
              <a:rPr lang="en-US" sz="2200" b="1" u="sng" dirty="0">
                <a:solidFill>
                  <a:schemeClr val="bg2">
                    <a:lumMod val="25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Optimizing radiotherapy timing for nasopharyngeal carcinoma: The impact of radiation scheduling on survival</a:t>
            </a:r>
            <a:r>
              <a:rPr lang="en-US" sz="2200" b="1" dirty="0">
                <a:solidFill>
                  <a:schemeClr val="bg2">
                    <a:lumMod val="25000"/>
                  </a:schemeClr>
                </a:solidFill>
                <a:latin typeface="Aptos" panose="020B0004020202020204" pitchFamily="34" charset="0"/>
              </a:rPr>
              <a:t>. </a:t>
            </a:r>
            <a:r>
              <a:rPr lang="en-US" sz="2200" b="1" i="1" dirty="0">
                <a:solidFill>
                  <a:schemeClr val="bg2">
                    <a:lumMod val="25000"/>
                  </a:schemeClr>
                </a:solidFill>
                <a:latin typeface="Aptos" panose="020B0004020202020204" pitchFamily="34" charset="0"/>
              </a:rPr>
              <a:t>JCO Precis Oncol</a:t>
            </a:r>
            <a:r>
              <a:rPr lang="en-US" sz="2200" b="1" dirty="0">
                <a:solidFill>
                  <a:schemeClr val="bg2">
                    <a:lumMod val="25000"/>
                  </a:schemeClr>
                </a:solidFill>
                <a:latin typeface="Aptos" panose="020B0004020202020204" pitchFamily="34" charset="0"/>
              </a:rPr>
              <a:t>. Published online January 7, 2025. doi:10.1200/PO-24-00603 ) </a:t>
            </a:r>
            <a:endParaRPr lang="en-US" sz="2200" dirty="0">
              <a:solidFill>
                <a:schemeClr val="bg2">
                  <a:lumMod val="25000"/>
                </a:schemeClr>
              </a:solidFill>
              <a:latin typeface="Aptos" panose="020B0004020202020204" pitchFamily="34" charset="0"/>
            </a:endParaRPr>
          </a:p>
          <a:p>
            <a:pPr marL="0" indent="0">
              <a:buNone/>
            </a:pPr>
            <a:r>
              <a:rPr lang="en-US" sz="2200" b="1" u="sng" dirty="0">
                <a:solidFill>
                  <a:schemeClr val="bg2">
                    <a:lumMod val="25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https://ascopubs.org/doi/10.1200/PO-24-00603#xd_co_f=MTdiMGE0YjctNzA5ZC00YTFiLTkzMmQtNzBkZDIzZDg0NzEz</a:t>
            </a:r>
            <a:r>
              <a:rPr lang="en-US" b="1" u="sng" dirty="0">
                <a:solidFill>
                  <a:schemeClr val="bg2">
                    <a:lumMod val="25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a:t>
            </a:r>
            <a:endParaRPr lang="en-US" dirty="0">
              <a:solidFill>
                <a:schemeClr val="bg2">
                  <a:lumMod val="25000"/>
                </a:schemeClr>
              </a:solidFill>
              <a:latin typeface="Aptos" panose="020B0004020202020204" pitchFamily="34" charset="0"/>
            </a:endParaRPr>
          </a:p>
        </p:txBody>
      </p:sp>
    </p:spTree>
    <p:extLst>
      <p:ext uri="{BB962C8B-B14F-4D97-AF65-F5344CB8AC3E}">
        <p14:creationId xmlns:p14="http://schemas.microsoft.com/office/powerpoint/2010/main" val="110191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109E96-C049-7E2A-D943-DC18CBE839BE}"/>
              </a:ext>
            </a:extLst>
          </p:cNvPr>
          <p:cNvSpPr>
            <a:spLocks noGrp="1"/>
          </p:cNvSpPr>
          <p:nvPr>
            <p:ph idx="1"/>
          </p:nvPr>
        </p:nvSpPr>
        <p:spPr>
          <a:xfrm>
            <a:off x="71919" y="154112"/>
            <a:ext cx="11918023" cy="6513816"/>
          </a:xfrm>
        </p:spPr>
        <p:txBody>
          <a:bodyPr/>
          <a:lstStyle/>
          <a:p>
            <a:pPr marL="0" indent="0">
              <a:buNone/>
            </a:pPr>
            <a:r>
              <a:rPr lang="en-US" b="1" dirty="0">
                <a:latin typeface="Aptos" panose="020B0004020202020204" pitchFamily="34" charset="0"/>
              </a:rPr>
              <a:t>XI- Concomitant Drugs and Chronotherapy</a:t>
            </a:r>
            <a:endParaRPr lang="en-US" dirty="0">
              <a:latin typeface="Aptos" panose="020B0004020202020204" pitchFamily="34" charset="0"/>
            </a:endParaRPr>
          </a:p>
          <a:p>
            <a:r>
              <a:rPr lang="en-US" b="1" dirty="0">
                <a:latin typeface="Aptos" panose="020B0004020202020204" pitchFamily="34" charset="0"/>
              </a:rPr>
              <a:t>Timing of chemotherapy also matters:</a:t>
            </a:r>
            <a:endParaRPr lang="en-US" dirty="0">
              <a:latin typeface="Aptos" panose="020B0004020202020204" pitchFamily="34" charset="0"/>
            </a:endParaRPr>
          </a:p>
          <a:p>
            <a:pPr marL="0" indent="0">
              <a:buNone/>
            </a:pPr>
            <a:r>
              <a:rPr lang="en-US" b="1" dirty="0">
                <a:latin typeface="Aptos" panose="020B0004020202020204" pitchFamily="34" charset="0"/>
              </a:rPr>
              <a:t>Morning administration of temozolomide in glioblastoma was linked to better outcomes (Damato et al., 2021). </a:t>
            </a:r>
          </a:p>
          <a:p>
            <a:pPr marL="0" indent="0">
              <a:buNone/>
            </a:pPr>
            <a:endParaRPr lang="en-US" dirty="0">
              <a:latin typeface="Aptos" panose="020B0004020202020204" pitchFamily="34" charset="0"/>
            </a:endParaRPr>
          </a:p>
          <a:p>
            <a:pPr marL="0" indent="0">
              <a:buNone/>
            </a:pPr>
            <a:r>
              <a:rPr lang="en-US" b="1" dirty="0">
                <a:latin typeface="Aptos" panose="020B0004020202020204" pitchFamily="34" charset="0"/>
              </a:rPr>
              <a:t>(</a:t>
            </a:r>
            <a:r>
              <a:rPr lang="en-US" b="1" dirty="0">
                <a:solidFill>
                  <a:schemeClr val="bg2">
                    <a:lumMod val="25000"/>
                  </a:schemeClr>
                </a:solidFill>
                <a:latin typeface="Aptos" panose="020B0004020202020204" pitchFamily="34" charset="0"/>
              </a:rPr>
              <a:t>More information: Timing of some concomitant drugs? </a:t>
            </a:r>
            <a:r>
              <a:rPr lang="en-US" b="1" dirty="0" err="1">
                <a:solidFill>
                  <a:schemeClr val="bg2">
                    <a:lumMod val="25000"/>
                  </a:schemeClr>
                </a:solidFill>
                <a:latin typeface="Aptos" panose="020B0004020202020204" pitchFamily="34" charset="0"/>
              </a:rPr>
              <a:t>e.g</a:t>
            </a:r>
            <a:r>
              <a:rPr lang="en-US" b="1" dirty="0">
                <a:solidFill>
                  <a:schemeClr val="bg2">
                    <a:lumMod val="25000"/>
                  </a:schemeClr>
                </a:solidFill>
                <a:latin typeface="Aptos" panose="020B0004020202020204" pitchFamily="34" charset="0"/>
              </a:rPr>
              <a:t>, An article about circadian effect on administration of Temozolomide  in Brain Glioblastomas? Data from a small retrospective study suggest that temozolomide dosing in the morning may be associated with higher efficacy and better outcomes.</a:t>
            </a:r>
            <a:r>
              <a:rPr lang="en-US" dirty="0">
                <a:solidFill>
                  <a:schemeClr val="bg2">
                    <a:lumMod val="25000"/>
                  </a:schemeClr>
                </a:solidFill>
                <a:latin typeface="Aptos" panose="020B0004020202020204" pitchFamily="34" charset="0"/>
              </a:rPr>
              <a:t>     </a:t>
            </a:r>
            <a:r>
              <a:rPr lang="en-US" b="1" dirty="0">
                <a:solidFill>
                  <a:schemeClr val="bg2">
                    <a:lumMod val="25000"/>
                  </a:schemeClr>
                </a:solidFill>
                <a:latin typeface="Aptos" panose="020B0004020202020204" pitchFamily="34" charset="0"/>
              </a:rPr>
              <a:t>  </a:t>
            </a:r>
          </a:p>
          <a:p>
            <a:pPr marL="0" indent="0">
              <a:buNone/>
            </a:pPr>
            <a:r>
              <a:rPr lang="en-US" b="1" dirty="0">
                <a:solidFill>
                  <a:schemeClr val="bg2">
                    <a:lumMod val="25000"/>
                  </a:schemeClr>
                </a:solidFill>
                <a:latin typeface="Aptos" panose="020B0004020202020204" pitchFamily="34" charset="0"/>
              </a:rPr>
              <a:t>Reference: Damato AR ,  Luo  J, Katumba RGN , et al.   Temozolomide chronotherapy in patients with glioblastoma: a retrospective single-institute study </a:t>
            </a:r>
            <a:r>
              <a:rPr lang="en-US" b="1" i="1" dirty="0" err="1">
                <a:solidFill>
                  <a:schemeClr val="bg2">
                    <a:lumMod val="25000"/>
                  </a:schemeClr>
                </a:solidFill>
                <a:latin typeface="Aptos" panose="020B0004020202020204" pitchFamily="34" charset="0"/>
              </a:rPr>
              <a:t>Neurooncol</a:t>
            </a:r>
            <a:r>
              <a:rPr lang="en-US" b="1" i="1" dirty="0">
                <a:solidFill>
                  <a:schemeClr val="bg2">
                    <a:lumMod val="25000"/>
                  </a:schemeClr>
                </a:solidFill>
                <a:latin typeface="Aptos" panose="020B0004020202020204" pitchFamily="34" charset="0"/>
              </a:rPr>
              <a:t> Adv. </a:t>
            </a:r>
            <a:r>
              <a:rPr lang="en-US" b="1" dirty="0">
                <a:solidFill>
                  <a:schemeClr val="bg2">
                    <a:lumMod val="25000"/>
                  </a:schemeClr>
                </a:solidFill>
                <a:latin typeface="Aptos" panose="020B0004020202020204" pitchFamily="34" charset="0"/>
              </a:rPr>
              <a:t>2021 ;31 (1) </a:t>
            </a:r>
            <a:r>
              <a:rPr lang="en-US" b="1" dirty="0">
                <a:latin typeface="Aptos" panose="020B0004020202020204" pitchFamily="34" charset="0"/>
              </a:rPr>
              <a:t>)</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3501091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084017-0035-4459-BD57-E6643E1683DC}"/>
              </a:ext>
            </a:extLst>
          </p:cNvPr>
          <p:cNvSpPr>
            <a:spLocks noGrp="1"/>
          </p:cNvSpPr>
          <p:nvPr>
            <p:ph idx="1"/>
          </p:nvPr>
        </p:nvSpPr>
        <p:spPr>
          <a:xfrm>
            <a:off x="164387" y="133564"/>
            <a:ext cx="11876925" cy="6585735"/>
          </a:xfrm>
        </p:spPr>
        <p:txBody>
          <a:bodyPr>
            <a:normAutofit fontScale="92500" lnSpcReduction="20000"/>
          </a:bodyPr>
          <a:lstStyle/>
          <a:p>
            <a:r>
              <a:rPr lang="en-US" b="1" dirty="0">
                <a:solidFill>
                  <a:schemeClr val="bg2">
                    <a:lumMod val="25000"/>
                  </a:schemeClr>
                </a:solidFill>
              </a:rPr>
              <a:t>N.B </a:t>
            </a:r>
            <a:r>
              <a:rPr lang="en-US" b="1" dirty="0">
                <a:solidFill>
                  <a:schemeClr val="bg2">
                    <a:lumMod val="25000"/>
                  </a:schemeClr>
                </a:solidFill>
                <a:latin typeface="Aptos" panose="020B0004020202020204" pitchFamily="34" charset="0"/>
              </a:rPr>
              <a:t>Chronotherapy is a form of personalized medicine aims to arrange the timing of drug administration according to the circadian rhythms of cancer cell susceptibility and the dose of adverse effects.  </a:t>
            </a:r>
            <a:endParaRPr lang="en-US" dirty="0">
              <a:solidFill>
                <a:schemeClr val="bg2">
                  <a:lumMod val="25000"/>
                </a:schemeClr>
              </a:solidFill>
              <a:latin typeface="Aptos" panose="020B0004020202020204" pitchFamily="34" charset="0"/>
            </a:endParaRPr>
          </a:p>
          <a:p>
            <a:r>
              <a:rPr lang="en-US" b="1" dirty="0">
                <a:latin typeface="Aptos" panose="020B0004020202020204" pitchFamily="34" charset="0"/>
              </a:rPr>
              <a:t>Reference . My comment to an article in Medscape  : Circadian Disruption: The Hidden Cancer Link?    </a:t>
            </a:r>
            <a:endParaRPr lang="en-US" dirty="0">
              <a:latin typeface="Aptos" panose="020B0004020202020204" pitchFamily="34" charset="0"/>
            </a:endParaRPr>
          </a:p>
          <a:p>
            <a:pPr marL="0" indent="0">
              <a:buNone/>
            </a:pPr>
            <a:r>
              <a:rPr lang="en-US" b="1" i="1" u="sng" dirty="0">
                <a:solidFill>
                  <a:schemeClr val="bg2">
                    <a:lumMod val="50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https://www.medscape.com/viewarticle/circadian-disruption-hidden-cancer-link-2025a1000ir1?ecd=a2a</a:t>
            </a:r>
            <a:r>
              <a:rPr lang="en-US" b="1" i="1" dirty="0">
                <a:solidFill>
                  <a:schemeClr val="bg2">
                    <a:lumMod val="50000"/>
                  </a:schemeClr>
                </a:solidFill>
                <a:latin typeface="Aptos" panose="020B0004020202020204" pitchFamily="34" charset="0"/>
              </a:rPr>
              <a:t>   </a:t>
            </a:r>
            <a:r>
              <a:rPr lang="en-US" b="1" i="1" dirty="0">
                <a:latin typeface="Aptos" panose="020B0004020202020204" pitchFamily="34" charset="0"/>
              </a:rPr>
              <a:t>( Cite this: Circadian Disruption: The Hidden Cancer Link? - Medscape - July 16, 2025.   </a:t>
            </a:r>
          </a:p>
          <a:p>
            <a:pPr marL="0" indent="0">
              <a:buNone/>
            </a:pPr>
            <a:r>
              <a:rPr lang="en-US" b="1" dirty="0">
                <a:latin typeface="Aptos" panose="020B0004020202020204" pitchFamily="34" charset="0"/>
              </a:rPr>
              <a:t>We added a comment:    </a:t>
            </a:r>
            <a:r>
              <a:rPr lang="en-US" b="1" dirty="0">
                <a:solidFill>
                  <a:schemeClr val="bg2">
                    <a:lumMod val="25000"/>
                  </a:schemeClr>
                </a:solidFill>
                <a:latin typeface="Aptos" panose="020B0004020202020204" pitchFamily="34" charset="0"/>
              </a:rPr>
              <a:t>“Dr. Ahmed Elzawawy:  To Medscape: In fact, there are many studies and researches on the links between the circadian rhythm and cancer risk and the chronotherapy and the responses to drugs and immunotherapy of cancer.  </a:t>
            </a:r>
          </a:p>
          <a:p>
            <a:pPr marL="0" indent="0">
              <a:buNone/>
            </a:pPr>
            <a:r>
              <a:rPr lang="en-US" b="1" dirty="0">
                <a:solidFill>
                  <a:schemeClr val="bg2">
                    <a:lumMod val="25000"/>
                  </a:schemeClr>
                </a:solidFill>
                <a:latin typeface="Aptos" panose="020B0004020202020204" pitchFamily="34" charset="0"/>
              </a:rPr>
              <a:t>In addition, we raise in the 2nd ASCO-GOIS international webinars the question about timing of radiotherapy sessions and the need for more studies on Chrono- radiobiology. Does the time of day affect efficacy and toxicity of radiotherapy? We stated some references for early studies that goes with that hypothesis (Li Y, Weng et al. 2025) . Moreover, timing of concomitant chemotherapy to radiotherapy may also matters as in the case of administration of Temozolomide in Brain Glioblastomas” </a:t>
            </a:r>
            <a:endParaRPr lang="en-US" dirty="0">
              <a:solidFill>
                <a:schemeClr val="bg2">
                  <a:lumMod val="25000"/>
                </a:schemeClr>
              </a:solidFill>
              <a:latin typeface="Aptos" panose="020B0004020202020204" pitchFamily="34" charset="0"/>
            </a:endParaRPr>
          </a:p>
          <a:p>
            <a:endParaRPr lang="en-US" dirty="0"/>
          </a:p>
        </p:txBody>
      </p:sp>
    </p:spTree>
    <p:extLst>
      <p:ext uri="{BB962C8B-B14F-4D97-AF65-F5344CB8AC3E}">
        <p14:creationId xmlns:p14="http://schemas.microsoft.com/office/powerpoint/2010/main" val="2248844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11DA35-C0EE-0968-2C46-A1765C97D434}"/>
              </a:ext>
            </a:extLst>
          </p:cNvPr>
          <p:cNvSpPr>
            <a:spLocks noGrp="1"/>
          </p:cNvSpPr>
          <p:nvPr>
            <p:ph idx="1"/>
          </p:nvPr>
        </p:nvSpPr>
        <p:spPr>
          <a:xfrm>
            <a:off x="164387" y="82192"/>
            <a:ext cx="11887199" cy="6596009"/>
          </a:xfrm>
        </p:spPr>
        <p:txBody>
          <a:bodyPr/>
          <a:lstStyle/>
          <a:p>
            <a:pPr marL="0" indent="0">
              <a:buNone/>
            </a:pPr>
            <a:r>
              <a:rPr lang="en-US" b="1" dirty="0"/>
              <a:t>XII - </a:t>
            </a:r>
            <a:r>
              <a:rPr lang="en-US" b="1" dirty="0">
                <a:latin typeface="Aptos" panose="020B0004020202020204" pitchFamily="34" charset="0"/>
              </a:rPr>
              <a:t>Dose rate: Flash Radiotherapy   ( More details is in  the 4</a:t>
            </a:r>
            <a:r>
              <a:rPr lang="en-US" b="1" baseline="30000" dirty="0">
                <a:latin typeface="Aptos" panose="020B0004020202020204" pitchFamily="34" charset="0"/>
              </a:rPr>
              <a:t>th</a:t>
            </a:r>
            <a:r>
              <a:rPr lang="en-US" b="1" dirty="0">
                <a:latin typeface="Aptos" panose="020B0004020202020204" pitchFamily="34" charset="0"/>
              </a:rPr>
              <a:t> ASCO-GOIS Intl. webinars and the 17</a:t>
            </a:r>
            <a:r>
              <a:rPr lang="en-US" b="1" baseline="30000" dirty="0">
                <a:latin typeface="Aptos" panose="020B0004020202020204" pitchFamily="34" charset="0"/>
              </a:rPr>
              <a:t>th</a:t>
            </a:r>
            <a:r>
              <a:rPr lang="en-US" b="1" dirty="0">
                <a:latin typeface="Aptos" panose="020B0004020202020204" pitchFamily="34" charset="0"/>
              </a:rPr>
              <a:t> session of GOIS program . A lecture by Ahmed Elzawawy: </a:t>
            </a:r>
            <a:r>
              <a:rPr lang="en-US" b="1"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https://www.youtube.com/watch?v=PDm7OAfL-iM</a:t>
            </a:r>
            <a:r>
              <a:rPr lang="en-US" b="1" dirty="0">
                <a:solidFill>
                  <a:schemeClr val="bg2">
                    <a:lumMod val="25000"/>
                  </a:schemeClr>
                </a:solidFill>
                <a:latin typeface="Aptos" panose="020B0004020202020204" pitchFamily="34" charset="0"/>
              </a:rPr>
              <a:t>  </a:t>
            </a:r>
            <a:r>
              <a:rPr lang="en-US" b="1" dirty="0">
                <a:latin typeface="Aptos" panose="020B0004020202020204" pitchFamily="34" charset="0"/>
              </a:rPr>
              <a:t>)</a:t>
            </a:r>
          </a:p>
          <a:p>
            <a:r>
              <a:rPr lang="en-US" b="1" dirty="0">
                <a:latin typeface="Aptos" panose="020B0004020202020204" pitchFamily="34" charset="0"/>
              </a:rPr>
              <a:t>Ultra-high dose rate (“FLASH”) therapy—delivering 40–60 Gy/second or more-  </a:t>
            </a:r>
            <a:r>
              <a:rPr lang="en-US" sz="3200" b="1" dirty="0">
                <a:solidFill>
                  <a:srgbClr val="C00000"/>
                </a:solidFill>
                <a:latin typeface="Aptos" panose="020B0004020202020204" pitchFamily="34" charset="0"/>
              </a:rPr>
              <a:t>shows promise in sparing normal tissues and with excellent response on tumors </a:t>
            </a:r>
            <a:r>
              <a:rPr lang="en-US" sz="3600" b="1" u="sng" dirty="0">
                <a:solidFill>
                  <a:srgbClr val="C00000"/>
                </a:solidFill>
                <a:latin typeface="Aptos" panose="020B0004020202020204" pitchFamily="34" charset="0"/>
              </a:rPr>
              <a:t>with new radiobiological findings that needs more studies. </a:t>
            </a:r>
            <a:endParaRPr lang="en-US" sz="3600" u="sng" dirty="0">
              <a:solidFill>
                <a:srgbClr val="C00000"/>
              </a:solidFill>
              <a:latin typeface="Aptos" panose="020B0004020202020204" pitchFamily="34" charset="0"/>
            </a:endParaRPr>
          </a:p>
          <a:p>
            <a:r>
              <a:rPr lang="en-US" b="1" dirty="0">
                <a:latin typeface="Aptos" panose="020B0004020202020204" pitchFamily="34" charset="0"/>
              </a:rPr>
              <a:t>Both electron and proton FLASH are being investigated, but it remains experimental. </a:t>
            </a:r>
            <a:r>
              <a:rPr lang="en-US" sz="3200" b="1" dirty="0">
                <a:solidFill>
                  <a:srgbClr val="C00000"/>
                </a:solidFill>
                <a:latin typeface="Aptos" panose="020B0004020202020204" pitchFamily="34" charset="0"/>
              </a:rPr>
              <a:t>It  needs more  radiobiology, technology  developments–industrial and clinical studies.  </a:t>
            </a:r>
          </a:p>
          <a:p>
            <a:r>
              <a:rPr lang="en-US" b="1" dirty="0">
                <a:latin typeface="Aptos" panose="020B0004020202020204" pitchFamily="34" charset="0"/>
              </a:rPr>
              <a:t>Question: Is FLASH a transient hype or a true game-changer?  ( For the moment , it is promising. Further studies  including radiobiological research  are required) </a:t>
            </a:r>
          </a:p>
          <a:p>
            <a:endParaRPr lang="en-US" dirty="0">
              <a:latin typeface="Aptos" panose="020B0004020202020204" pitchFamily="34" charset="0"/>
            </a:endParaRPr>
          </a:p>
          <a:p>
            <a:pPr marL="0" indent="0">
              <a:buNone/>
            </a:pPr>
            <a:endParaRPr lang="en-US" dirty="0"/>
          </a:p>
        </p:txBody>
      </p:sp>
    </p:spTree>
    <p:extLst>
      <p:ext uri="{BB962C8B-B14F-4D97-AF65-F5344CB8AC3E}">
        <p14:creationId xmlns:p14="http://schemas.microsoft.com/office/powerpoint/2010/main" val="4275960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292E9B-3F7C-44CC-51E4-D94539D2ADF0}"/>
              </a:ext>
            </a:extLst>
          </p:cNvPr>
          <p:cNvSpPr>
            <a:spLocks noGrp="1"/>
          </p:cNvSpPr>
          <p:nvPr>
            <p:ph idx="1"/>
          </p:nvPr>
        </p:nvSpPr>
        <p:spPr>
          <a:xfrm>
            <a:off x="102743" y="174661"/>
            <a:ext cx="11856376" cy="6524090"/>
          </a:xfrm>
        </p:spPr>
        <p:txBody>
          <a:bodyPr/>
          <a:lstStyle/>
          <a:p>
            <a:r>
              <a:rPr lang="en-US" sz="3600" b="1" dirty="0">
                <a:latin typeface="Aptos" panose="020B0004020202020204" pitchFamily="34" charset="0"/>
              </a:rPr>
              <a:t> XIII - Radiotherapy, Fractionation, and Immunology: </a:t>
            </a:r>
          </a:p>
          <a:p>
            <a:pPr marL="0" indent="0">
              <a:buNone/>
            </a:pPr>
            <a:endParaRPr lang="en-US" sz="3600" dirty="0">
              <a:latin typeface="Aptos" panose="020B0004020202020204" pitchFamily="34" charset="0"/>
            </a:endParaRPr>
          </a:p>
          <a:p>
            <a:pPr marL="0" indent="0">
              <a:buNone/>
            </a:pPr>
            <a:r>
              <a:rPr lang="en-US" sz="3600" b="1" dirty="0">
                <a:latin typeface="Aptos" panose="020B0004020202020204" pitchFamily="34" charset="0"/>
              </a:rPr>
              <a:t>Do dose per fraction and fractionation schedules influence the abscopal effect and immune responses?  </a:t>
            </a:r>
          </a:p>
          <a:p>
            <a:pPr marL="0" indent="0">
              <a:buNone/>
            </a:pPr>
            <a:endParaRPr lang="en-US" sz="3600" b="1" dirty="0">
              <a:latin typeface="Aptos" panose="020B0004020202020204" pitchFamily="34" charset="0"/>
            </a:endParaRPr>
          </a:p>
          <a:p>
            <a:pPr marL="0" indent="0">
              <a:buNone/>
            </a:pPr>
            <a:r>
              <a:rPr lang="en-US" sz="3600" b="1" dirty="0">
                <a:latin typeface="Aptos" panose="020B0004020202020204" pitchFamily="34" charset="0"/>
              </a:rPr>
              <a:t>We suggest that it is an area that needs studies to reply .</a:t>
            </a:r>
            <a:endParaRPr lang="en-US" sz="3600" dirty="0">
              <a:latin typeface="Aptos" panose="020B0004020202020204" pitchFamily="34" charset="0"/>
            </a:endParaRPr>
          </a:p>
          <a:p>
            <a:endParaRPr lang="en-US" dirty="0"/>
          </a:p>
        </p:txBody>
      </p:sp>
    </p:spTree>
    <p:extLst>
      <p:ext uri="{BB962C8B-B14F-4D97-AF65-F5344CB8AC3E}">
        <p14:creationId xmlns:p14="http://schemas.microsoft.com/office/powerpoint/2010/main" val="4036344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F7C843-CA5E-69E3-71D7-EAA2F31CC868}"/>
              </a:ext>
            </a:extLst>
          </p:cNvPr>
          <p:cNvSpPr>
            <a:spLocks noGrp="1"/>
          </p:cNvSpPr>
          <p:nvPr>
            <p:ph idx="1"/>
          </p:nvPr>
        </p:nvSpPr>
        <p:spPr>
          <a:xfrm>
            <a:off x="0" y="246580"/>
            <a:ext cx="12031038" cy="6611420"/>
          </a:xfrm>
        </p:spPr>
        <p:txBody>
          <a:bodyPr>
            <a:normAutofit fontScale="92500" lnSpcReduction="10000"/>
          </a:bodyPr>
          <a:lstStyle/>
          <a:p>
            <a:pPr>
              <a:buFont typeface="Wingdings" panose="05000000000000000000" pitchFamily="2" charset="2"/>
              <a:buChar char="q"/>
            </a:pPr>
            <a:r>
              <a:rPr lang="en-US" dirty="0"/>
              <a:t> </a:t>
            </a:r>
            <a:r>
              <a:rPr lang="en-US" b="1" dirty="0">
                <a:latin typeface="Aptos" panose="020B0004020202020204" pitchFamily="34" charset="0"/>
              </a:rPr>
              <a:t>XIV-  Examples of innovations and research cited in this series and  that save time and costs of implementation of modern technologies of radiotherapy without compromising the outcome, hence you treat a greater number of patients with the same machines that you have: </a:t>
            </a:r>
          </a:p>
          <a:p>
            <a:pPr marL="0" indent="0">
              <a:buNone/>
            </a:pPr>
            <a:r>
              <a:rPr lang="en-US" dirty="0">
                <a:latin typeface="Aptos" panose="020B0004020202020204" pitchFamily="34" charset="0"/>
              </a:rPr>
              <a:t> </a:t>
            </a:r>
            <a:r>
              <a:rPr lang="en-US" b="1" dirty="0">
                <a:solidFill>
                  <a:srgbClr val="C00000"/>
                </a:solidFill>
                <a:latin typeface="Aptos" panose="020B0004020202020204" pitchFamily="34" charset="0"/>
              </a:rPr>
              <a:t>In the 3</a:t>
            </a:r>
            <a:r>
              <a:rPr lang="en-US" b="1" baseline="30000" dirty="0">
                <a:solidFill>
                  <a:srgbClr val="C00000"/>
                </a:solidFill>
                <a:latin typeface="Aptos" panose="020B0004020202020204" pitchFamily="34" charset="0"/>
              </a:rPr>
              <a:t>rd</a:t>
            </a:r>
            <a:r>
              <a:rPr lang="en-US" b="1" dirty="0">
                <a:solidFill>
                  <a:srgbClr val="C00000"/>
                </a:solidFill>
                <a:latin typeface="Aptos" panose="020B0004020202020204" pitchFamily="34" charset="0"/>
              </a:rPr>
              <a:t> webinars of this series: </a:t>
            </a:r>
          </a:p>
          <a:p>
            <a:pPr marL="0" indent="0">
              <a:buNone/>
            </a:pPr>
            <a:r>
              <a:rPr lang="en-US" b="1" dirty="0">
                <a:latin typeface="Aptos" panose="020B0004020202020204" pitchFamily="34" charset="0"/>
              </a:rPr>
              <a:t>1- Low-cost radiotherapy machines and novel ring based compensator intensity modulated radiation therapy</a:t>
            </a:r>
            <a:r>
              <a:rPr lang="en-US" dirty="0">
                <a:latin typeface="Aptos" panose="020B0004020202020204" pitchFamily="34" charset="0"/>
              </a:rPr>
              <a:t> (By : Prof. Eric Ford , USA et al.) </a:t>
            </a:r>
          </a:p>
          <a:p>
            <a:pPr marL="0" indent="0">
              <a:buNone/>
            </a:pPr>
            <a:r>
              <a:rPr lang="en-US" b="1" i="1" dirty="0"/>
              <a:t>https://youtu.be/_0Zq1rXg7lY?si=lqC0VDGytce85sM2  &amp; </a:t>
            </a:r>
            <a:r>
              <a:rPr lang="en-US" b="1" dirty="0"/>
              <a:t>Chapter 18  in </a:t>
            </a:r>
            <a:r>
              <a:rPr lang="en-US" b="1" u="sng" dirty="0">
                <a:solidFill>
                  <a:schemeClr val="bg2">
                    <a:lumMod val="50000"/>
                  </a:schemeClr>
                </a:solidFill>
                <a:hlinkClick r:id="rId3">
                  <a:extLst>
                    <a:ext uri="{A12FA001-AC4F-418D-AE19-62706E023703}">
                      <ahyp:hlinkClr xmlns:ahyp="http://schemas.microsoft.com/office/drawing/2018/hyperlinkcolor" val="tx"/>
                    </a:ext>
                  </a:extLst>
                </a:hlinkClick>
              </a:rPr>
              <a:t>https://iopscience.iop.org/book/edit/978-0-7503-3075-6</a:t>
            </a:r>
            <a:endParaRPr lang="en-US" dirty="0">
              <a:solidFill>
                <a:schemeClr val="bg2">
                  <a:lumMod val="50000"/>
                </a:schemeClr>
              </a:solidFill>
              <a:latin typeface="Aptos" panose="020B0004020202020204" pitchFamily="34" charset="0"/>
            </a:endParaRPr>
          </a:p>
          <a:p>
            <a:pPr marL="0" indent="0">
              <a:buNone/>
            </a:pPr>
            <a:endParaRPr lang="en-US" dirty="0">
              <a:latin typeface="Aptos" panose="020B0004020202020204" pitchFamily="34" charset="0"/>
            </a:endParaRPr>
          </a:p>
          <a:p>
            <a:pPr marL="0" indent="0">
              <a:buNone/>
            </a:pPr>
            <a:r>
              <a:rPr lang="en-US" b="1" dirty="0">
                <a:latin typeface="Aptos" panose="020B0004020202020204" pitchFamily="34" charset="0"/>
              </a:rPr>
              <a:t>2-</a:t>
            </a:r>
            <a:r>
              <a:rPr lang="en-US" dirty="0">
                <a:latin typeface="Aptos" panose="020B0004020202020204" pitchFamily="34" charset="0"/>
              </a:rPr>
              <a:t> </a:t>
            </a:r>
            <a:r>
              <a:rPr lang="en-US" b="1" dirty="0">
                <a:latin typeface="Aptos" panose="020B0004020202020204" pitchFamily="34" charset="0"/>
              </a:rPr>
              <a:t>lowering the cost of image guidance in radiation therapy using low-dose megavoltage imaging-cone beam CT for accurate radiation therapy delivery </a:t>
            </a:r>
            <a:r>
              <a:rPr lang="en-US" dirty="0">
                <a:latin typeface="Aptos" panose="020B0004020202020204" pitchFamily="34" charset="0"/>
              </a:rPr>
              <a:t>(By Prof. Ross </a:t>
            </a:r>
            <a:r>
              <a:rPr lang="en-US" dirty="0" err="1">
                <a:latin typeface="Aptos" panose="020B0004020202020204" pitchFamily="34" charset="0"/>
              </a:rPr>
              <a:t>Berbeco</a:t>
            </a:r>
            <a:r>
              <a:rPr lang="en-US" dirty="0">
                <a:latin typeface="Aptos" panose="020B0004020202020204" pitchFamily="34" charset="0"/>
              </a:rPr>
              <a:t>. USA)       </a:t>
            </a:r>
          </a:p>
          <a:p>
            <a:pPr marL="0" indent="0">
              <a:buNone/>
            </a:pPr>
            <a:r>
              <a:rPr lang="en-US" b="1" i="1" dirty="0">
                <a:solidFill>
                  <a:schemeClr val="bg2">
                    <a:lumMod val="25000"/>
                  </a:schemeClr>
                </a:solidFill>
                <a:hlinkClick r:id="rId4">
                  <a:extLst>
                    <a:ext uri="{A12FA001-AC4F-418D-AE19-62706E023703}">
                      <ahyp:hlinkClr xmlns:ahyp="http://schemas.microsoft.com/office/drawing/2018/hyperlinkcolor" val="tx"/>
                    </a:ext>
                  </a:extLst>
                </a:hlinkClick>
              </a:rPr>
              <a:t>https://www.youtube.com/watch?v=kyTTMtU2SKI</a:t>
            </a:r>
            <a:r>
              <a:rPr lang="en-US" b="1" i="1" dirty="0">
                <a:solidFill>
                  <a:schemeClr val="bg2">
                    <a:lumMod val="25000"/>
                  </a:schemeClr>
                </a:solidFill>
              </a:rPr>
              <a:t>   </a:t>
            </a:r>
            <a:r>
              <a:rPr lang="en-US" b="1" i="1" dirty="0"/>
              <a:t>&amp; </a:t>
            </a:r>
            <a:endParaRPr lang="en-US" dirty="0"/>
          </a:p>
          <a:p>
            <a:pPr marL="0" indent="0">
              <a:buNone/>
            </a:pPr>
            <a:r>
              <a:rPr lang="en-US" dirty="0">
                <a:latin typeface="Aptos" panose="020B0004020202020204" pitchFamily="34" charset="0"/>
              </a:rPr>
              <a:t> </a:t>
            </a:r>
            <a:r>
              <a:rPr lang="en-US" b="1" dirty="0">
                <a:latin typeface="Aptos" panose="020B0004020202020204" pitchFamily="34" charset="0"/>
              </a:rPr>
              <a:t>Chapter 19 </a:t>
            </a:r>
            <a:r>
              <a:rPr lang="en-US" dirty="0">
                <a:latin typeface="Aptos" panose="020B0004020202020204" pitchFamily="34" charset="0"/>
              </a:rPr>
              <a:t>in Approaching Global Oncology  </a:t>
            </a:r>
            <a:r>
              <a:rPr lang="en-US" b="1" u="sng" dirty="0">
                <a:solidFill>
                  <a:schemeClr val="bg2">
                    <a:lumMod val="50000"/>
                  </a:schemeClr>
                </a:solidFill>
                <a:hlinkClick r:id="rId3">
                  <a:extLst>
                    <a:ext uri="{A12FA001-AC4F-418D-AE19-62706E023703}">
                      <ahyp:hlinkClr xmlns:ahyp="http://schemas.microsoft.com/office/drawing/2018/hyperlinkcolor" val="tx"/>
                    </a:ext>
                  </a:extLst>
                </a:hlinkClick>
              </a:rPr>
              <a:t>https://iopscience.iop.org/book/edit/978-0-7503-3075-6</a:t>
            </a:r>
            <a:endParaRPr lang="en-US" dirty="0">
              <a:solidFill>
                <a:schemeClr val="bg2">
                  <a:lumMod val="50000"/>
                </a:schemeClr>
              </a:solidFill>
              <a:latin typeface="Aptos" panose="020B0004020202020204" pitchFamily="34" charset="0"/>
            </a:endParaRPr>
          </a:p>
          <a:p>
            <a:pPr marL="0" indent="0">
              <a:buNone/>
            </a:pPr>
            <a:endParaRPr lang="en-US" dirty="0"/>
          </a:p>
        </p:txBody>
      </p:sp>
    </p:spTree>
    <p:extLst>
      <p:ext uri="{BB962C8B-B14F-4D97-AF65-F5344CB8AC3E}">
        <p14:creationId xmlns:p14="http://schemas.microsoft.com/office/powerpoint/2010/main" val="3129775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85F87D-198A-140D-4F66-99D656335C08}"/>
              </a:ext>
            </a:extLst>
          </p:cNvPr>
          <p:cNvSpPr>
            <a:spLocks noGrp="1"/>
          </p:cNvSpPr>
          <p:nvPr>
            <p:ph idx="1"/>
          </p:nvPr>
        </p:nvSpPr>
        <p:spPr>
          <a:xfrm>
            <a:off x="113016" y="113016"/>
            <a:ext cx="11876926" cy="6585735"/>
          </a:xfrm>
        </p:spPr>
        <p:txBody>
          <a:bodyPr>
            <a:normAutofit fontScale="92500" lnSpcReduction="10000"/>
          </a:bodyPr>
          <a:lstStyle/>
          <a:p>
            <a:pPr marL="0" indent="0">
              <a:buNone/>
            </a:pPr>
            <a:r>
              <a:rPr lang="en-US" b="1" dirty="0">
                <a:latin typeface="Aptos" panose="020B0004020202020204" pitchFamily="34" charset="0"/>
              </a:rPr>
              <a:t>3-</a:t>
            </a:r>
            <a:r>
              <a:rPr lang="en-US" dirty="0">
                <a:latin typeface="Aptos" panose="020B0004020202020204" pitchFamily="34" charset="0"/>
              </a:rPr>
              <a:t> </a:t>
            </a:r>
            <a:r>
              <a:rPr lang="en-US" b="1" dirty="0">
                <a:latin typeface="Aptos" panose="020B0004020202020204" pitchFamily="34" charset="0"/>
              </a:rPr>
              <a:t>Brain storming on AI in clinical oncology and prospects  </a:t>
            </a:r>
          </a:p>
          <a:p>
            <a:pPr marL="0" indent="0">
              <a:buNone/>
            </a:pPr>
            <a:r>
              <a:rPr lang="en-US" b="1" u="sng" dirty="0">
                <a:solidFill>
                  <a:schemeClr val="bg2">
                    <a:lumMod val="25000"/>
                  </a:schemeClr>
                </a:solidFill>
                <a:hlinkClick r:id="rId3">
                  <a:extLst>
                    <a:ext uri="{A12FA001-AC4F-418D-AE19-62706E023703}">
                      <ahyp:hlinkClr xmlns:ahyp="http://schemas.microsoft.com/office/drawing/2018/hyperlinkcolor" val="tx"/>
                    </a:ext>
                  </a:extLst>
                </a:hlinkClick>
              </a:rPr>
              <a:t>http://icedoc.website/BrainstormingNotesonOncologyandAI.pptx</a:t>
            </a:r>
            <a:r>
              <a:rPr lang="en-US" b="1" u="sng" dirty="0">
                <a:solidFill>
                  <a:schemeClr val="bg2">
                    <a:lumMod val="25000"/>
                  </a:schemeClr>
                </a:solidFill>
              </a:rPr>
              <a:t>  &amp; </a:t>
            </a:r>
            <a:endParaRPr lang="en-US" b="1" dirty="0">
              <a:solidFill>
                <a:schemeClr val="bg2">
                  <a:lumMod val="25000"/>
                </a:schemeClr>
              </a:solidFill>
            </a:endParaRPr>
          </a:p>
          <a:p>
            <a:pPr marL="0" indent="0">
              <a:buNone/>
            </a:pPr>
            <a:r>
              <a:rPr lang="en-US" b="1" dirty="0">
                <a:solidFill>
                  <a:schemeClr val="bg2">
                    <a:lumMod val="25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https://ecancer.org/en/video/12917-brainstorming-notes-on-oncology-and-ai</a:t>
            </a:r>
            <a:r>
              <a:rPr lang="en-US" b="1" dirty="0">
                <a:solidFill>
                  <a:schemeClr val="bg2">
                    <a:lumMod val="25000"/>
                  </a:schemeClr>
                </a:solidFill>
                <a:latin typeface="Aptos" panose="020B0004020202020204" pitchFamily="34" charset="0"/>
              </a:rPr>
              <a:t>  </a:t>
            </a:r>
          </a:p>
          <a:p>
            <a:pPr marL="0" indent="0">
              <a:buNone/>
            </a:pPr>
            <a:r>
              <a:rPr lang="en-US" b="1" dirty="0">
                <a:latin typeface="Aptos" panose="020B0004020202020204" pitchFamily="34" charset="0"/>
              </a:rPr>
              <a:t>&amp; in next webinars and lectures: The 5</a:t>
            </a:r>
            <a:r>
              <a:rPr lang="en-US" b="1" baseline="30000" dirty="0">
                <a:latin typeface="Aptos" panose="020B0004020202020204" pitchFamily="34" charset="0"/>
              </a:rPr>
              <a:t>th</a:t>
            </a:r>
            <a:r>
              <a:rPr lang="en-US" b="1" dirty="0">
                <a:latin typeface="Aptos" panose="020B0004020202020204" pitchFamily="34" charset="0"/>
              </a:rPr>
              <a:t> Industry revolution and our suggestion for application in science and Oncology </a:t>
            </a:r>
          </a:p>
          <a:p>
            <a:pPr marL="0" indent="0">
              <a:buNone/>
            </a:pPr>
            <a:endParaRPr lang="en-US" b="1" dirty="0">
              <a:latin typeface="Aptos" panose="020B0004020202020204" pitchFamily="34" charset="0"/>
            </a:endParaRPr>
          </a:p>
          <a:p>
            <a:r>
              <a:rPr lang="en-US" b="1" dirty="0">
                <a:latin typeface="Aptos" panose="020B0004020202020204" pitchFamily="34" charset="0"/>
              </a:rPr>
              <a:t>4- </a:t>
            </a:r>
            <a:r>
              <a:rPr lang="en-US" dirty="0">
                <a:latin typeface="Aptos" panose="020B0004020202020204" pitchFamily="34" charset="0"/>
              </a:rPr>
              <a:t> </a:t>
            </a:r>
            <a:r>
              <a:rPr lang="en-US" b="1" dirty="0">
                <a:solidFill>
                  <a:srgbClr val="C00000"/>
                </a:solidFill>
                <a:latin typeface="Aptos" panose="020B0004020202020204" pitchFamily="34" charset="0"/>
              </a:rPr>
              <a:t>In the 4</a:t>
            </a:r>
            <a:r>
              <a:rPr lang="en-US" b="1" baseline="30000" dirty="0">
                <a:solidFill>
                  <a:srgbClr val="C00000"/>
                </a:solidFill>
                <a:latin typeface="Aptos" panose="020B0004020202020204" pitchFamily="34" charset="0"/>
              </a:rPr>
              <a:t>th</a:t>
            </a:r>
            <a:r>
              <a:rPr lang="en-US" b="1" dirty="0">
                <a:solidFill>
                  <a:srgbClr val="C00000"/>
                </a:solidFill>
                <a:latin typeface="Aptos" panose="020B0004020202020204" pitchFamily="34" charset="0"/>
              </a:rPr>
              <a:t> webinar: </a:t>
            </a:r>
            <a:r>
              <a:rPr lang="en-US" b="1" dirty="0">
                <a:latin typeface="Aptos" panose="020B0004020202020204" pitchFamily="34" charset="0"/>
              </a:rPr>
              <a:t>Smart radiotherapy biomaterials for combining radiotherapy and immunotherapy</a:t>
            </a:r>
            <a:r>
              <a:rPr lang="en-US" b="1" dirty="0"/>
              <a:t>( By Michele Moreau, Sayeda Yasmin-Karim, Victoria Ainsworth, Romy Mueller, Bashkim Ziberi and Wilfred Ngwa . Chapter 20 in Approaching Global Oncology </a:t>
            </a:r>
            <a:r>
              <a:rPr lang="en-US" b="1" u="sng" dirty="0">
                <a:solidFill>
                  <a:schemeClr val="bg2">
                    <a:lumMod val="25000"/>
                  </a:schemeClr>
                </a:solidFill>
                <a:latin typeface="Aptos" panose="020B0004020202020204" pitchFamily="34" charset="0"/>
                <a:hlinkClick r:id="rId5">
                  <a:extLst>
                    <a:ext uri="{A12FA001-AC4F-418D-AE19-62706E023703}">
                      <ahyp:hlinkClr xmlns:ahyp="http://schemas.microsoft.com/office/drawing/2018/hyperlinkcolor" val="tx"/>
                    </a:ext>
                  </a:extLst>
                </a:hlinkClick>
              </a:rPr>
              <a:t>https://iopscience.iop.org/book/edit/978-0-7503-3075-6</a:t>
            </a:r>
            <a:r>
              <a:rPr lang="en-US" b="1" dirty="0">
                <a:solidFill>
                  <a:schemeClr val="bg2">
                    <a:lumMod val="25000"/>
                  </a:schemeClr>
                </a:solidFill>
              </a:rPr>
              <a:t> </a:t>
            </a:r>
            <a:r>
              <a:rPr lang="en-US" b="1" dirty="0"/>
              <a:t>&amp; </a:t>
            </a:r>
          </a:p>
          <a:p>
            <a:r>
              <a:rPr lang="en-US" b="1" dirty="0"/>
              <a:t> </a:t>
            </a:r>
            <a:r>
              <a:rPr lang="en-US" b="1" dirty="0">
                <a:solidFill>
                  <a:schemeClr val="bg2">
                    <a:lumMod val="25000"/>
                  </a:schemeClr>
                </a:solidFill>
                <a:hlinkClick r:id="rId6">
                  <a:extLst>
                    <a:ext uri="{A12FA001-AC4F-418D-AE19-62706E023703}">
                      <ahyp:hlinkClr xmlns:ahyp="http://schemas.microsoft.com/office/drawing/2018/hyperlinkcolor" val="tx"/>
                    </a:ext>
                  </a:extLst>
                </a:hlinkClick>
              </a:rPr>
              <a:t>https://www.youtube.com/watch?v=_ZvV--wmr04</a:t>
            </a:r>
            <a:r>
              <a:rPr lang="en-US" b="1" dirty="0">
                <a:solidFill>
                  <a:schemeClr val="bg2">
                    <a:lumMod val="25000"/>
                  </a:schemeClr>
                </a:solidFill>
              </a:rPr>
              <a:t>  </a:t>
            </a:r>
            <a:endParaRPr lang="en-US" dirty="0">
              <a:solidFill>
                <a:schemeClr val="bg2">
                  <a:lumMod val="25000"/>
                </a:schemeClr>
              </a:solidFill>
              <a:latin typeface="Aptos" panose="020B0004020202020204" pitchFamily="34" charset="0"/>
            </a:endParaRPr>
          </a:p>
          <a:p>
            <a:pPr marL="0" indent="0">
              <a:buNone/>
            </a:pPr>
            <a:r>
              <a:rPr lang="en-US" b="1" dirty="0"/>
              <a:t> &amp;   Also there is a lecture by Prof. Wil in SELAC 2026 about a new big project., The full recording of the session: </a:t>
            </a:r>
            <a:r>
              <a:rPr lang="en-US" b="1" dirty="0">
                <a:solidFill>
                  <a:schemeClr val="bg2">
                    <a:lumMod val="25000"/>
                  </a:schemeClr>
                </a:solidFill>
                <a:hlinkClick r:id="rId7">
                  <a:extLst>
                    <a:ext uri="{A12FA001-AC4F-418D-AE19-62706E023703}">
                      <ahyp:hlinkClr xmlns:ahyp="http://schemas.microsoft.com/office/drawing/2018/hyperlinkcolor" val="tx"/>
                    </a:ext>
                  </a:extLst>
                </a:hlinkClick>
              </a:rPr>
              <a:t>https://mail.google.com/mail/u/0/#inbox/FMfcgzQhVXHXQWjgDdwwQjPdWfMTlWxM</a:t>
            </a:r>
            <a:endParaRPr lang="en-US" b="1" dirty="0">
              <a:solidFill>
                <a:schemeClr val="bg2">
                  <a:lumMod val="25000"/>
                </a:schemeClr>
              </a:solidFill>
            </a:endParaRPr>
          </a:p>
          <a:p>
            <a:pPr marL="0" indent="0">
              <a:buNone/>
            </a:pPr>
            <a:endParaRPr lang="en-US" dirty="0"/>
          </a:p>
        </p:txBody>
      </p:sp>
    </p:spTree>
    <p:extLst>
      <p:ext uri="{BB962C8B-B14F-4D97-AF65-F5344CB8AC3E}">
        <p14:creationId xmlns:p14="http://schemas.microsoft.com/office/powerpoint/2010/main" val="3365449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6D61F-C5F1-0AA4-0F1E-4E9EA6CB3F5C}"/>
              </a:ext>
            </a:extLst>
          </p:cNvPr>
          <p:cNvSpPr>
            <a:spLocks noGrp="1"/>
          </p:cNvSpPr>
          <p:nvPr>
            <p:ph idx="1"/>
          </p:nvPr>
        </p:nvSpPr>
        <p:spPr>
          <a:xfrm>
            <a:off x="1" y="0"/>
            <a:ext cx="11938570" cy="6657654"/>
          </a:xfrm>
        </p:spPr>
        <p:txBody>
          <a:bodyPr>
            <a:normAutofit fontScale="92500" lnSpcReduction="10000"/>
          </a:bodyPr>
          <a:lstStyle/>
          <a:p>
            <a:r>
              <a:rPr lang="en-US" b="1" dirty="0"/>
              <a:t>Note:  </a:t>
            </a:r>
          </a:p>
          <a:p>
            <a:pPr marL="0" indent="0">
              <a:buNone/>
            </a:pPr>
            <a:r>
              <a:rPr lang="en-US" sz="3200" b="1" dirty="0">
                <a:latin typeface="Aptos" panose="020B0004020202020204" pitchFamily="34" charset="0"/>
              </a:rPr>
              <a:t>Is the term 2Ds radiotherapy (two dimensions radiotherapy) is right?   In other words; is there really 2Ds radiotherapy as sometimes wrongly cited ?  </a:t>
            </a:r>
          </a:p>
          <a:p>
            <a:pPr marL="0" indent="0">
              <a:buNone/>
            </a:pPr>
            <a:r>
              <a:rPr lang="en-US" sz="3200" b="1" dirty="0">
                <a:latin typeface="Aptos" panose="020B0004020202020204" pitchFamily="34" charset="0"/>
              </a:rPr>
              <a:t>I see that It is impossible and not  imaginable!  </a:t>
            </a:r>
          </a:p>
          <a:p>
            <a:pPr marL="0" indent="0">
              <a:buNone/>
            </a:pPr>
            <a:r>
              <a:rPr lang="en-US" sz="3200" b="1" dirty="0">
                <a:latin typeface="Aptos" panose="020B0004020202020204" pitchFamily="34" charset="0"/>
              </a:rPr>
              <a:t>I see that for any field of radiotherapy , there are length and width; The 2Ds, and the depth of radiotherapy which is the third dimension. This irradiation is going with the time, which is the fourth dimension.  ( What do you think?)</a:t>
            </a:r>
          </a:p>
          <a:p>
            <a:pPr marL="0" indent="0">
              <a:buNone/>
            </a:pPr>
            <a:r>
              <a:rPr lang="en-US" sz="3200" b="1" dirty="0">
                <a:latin typeface="Aptos" panose="020B0004020202020204" pitchFamily="34" charset="0"/>
              </a:rPr>
              <a:t>I propose to cite clearly to our residents and patients the term  “ 2Ds </a:t>
            </a:r>
            <a:r>
              <a:rPr lang="en-US" sz="3200" b="1" dirty="0">
                <a:solidFill>
                  <a:srgbClr val="FF0000"/>
                </a:solidFill>
                <a:latin typeface="Aptos" panose="020B0004020202020204" pitchFamily="34" charset="0"/>
              </a:rPr>
              <a:t>imaging-based </a:t>
            </a:r>
            <a:r>
              <a:rPr lang="en-US" sz="3200" b="1" dirty="0">
                <a:latin typeface="Aptos" panose="020B0004020202020204" pitchFamily="34" charset="0"/>
              </a:rPr>
              <a:t>radiotherapy planning “ and not 2Ds radiotherapy as this what happens in fact.  </a:t>
            </a:r>
          </a:p>
          <a:p>
            <a:pPr marL="0" indent="0">
              <a:buNone/>
            </a:pPr>
            <a:r>
              <a:rPr lang="en-US" sz="3200" b="1" dirty="0">
                <a:latin typeface="Aptos" panose="020B0004020202020204" pitchFamily="34" charset="0"/>
              </a:rPr>
              <a:t>( And by the way to explain to them that the outcome of radiotherapy depends on the whole process , starting from right  indication of treatment  and not only on the type of technique, but how we it use with  good outcome on every patient.)</a:t>
            </a:r>
            <a:endParaRPr lang="en-US" sz="3200" dirty="0">
              <a:latin typeface="Aptos" panose="020B0004020202020204" pitchFamily="34" charset="0"/>
            </a:endParaRPr>
          </a:p>
          <a:p>
            <a:endParaRPr lang="en-US" dirty="0"/>
          </a:p>
        </p:txBody>
      </p:sp>
    </p:spTree>
    <p:extLst>
      <p:ext uri="{BB962C8B-B14F-4D97-AF65-F5344CB8AC3E}">
        <p14:creationId xmlns:p14="http://schemas.microsoft.com/office/powerpoint/2010/main" val="589857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255459-D0EB-B04E-B8B6-BD8D36829DEC}"/>
              </a:ext>
            </a:extLst>
          </p:cNvPr>
          <p:cNvSpPr>
            <a:spLocks noGrp="1"/>
          </p:cNvSpPr>
          <p:nvPr>
            <p:ph idx="1"/>
          </p:nvPr>
        </p:nvSpPr>
        <p:spPr>
          <a:xfrm>
            <a:off x="184935" y="92466"/>
            <a:ext cx="11835829" cy="6678203"/>
          </a:xfrm>
        </p:spPr>
        <p:txBody>
          <a:bodyPr>
            <a:normAutofit lnSpcReduction="10000"/>
          </a:bodyPr>
          <a:lstStyle/>
          <a:p>
            <a:pPr marL="0" indent="0">
              <a:buNone/>
            </a:pPr>
            <a:r>
              <a:rPr lang="en-US" b="1" dirty="0"/>
              <a:t> </a:t>
            </a:r>
          </a:p>
          <a:p>
            <a:pPr marL="0" indent="0">
              <a:buNone/>
            </a:pPr>
            <a:r>
              <a:rPr lang="en-US" b="1" dirty="0">
                <a:latin typeface="Aptos" panose="020B0004020202020204" pitchFamily="34" charset="0"/>
              </a:rPr>
              <a:t>XV-  </a:t>
            </a:r>
            <a:r>
              <a:rPr lang="en-US" b="1" dirty="0"/>
              <a:t>Some more brainstorming questions </a:t>
            </a:r>
            <a:r>
              <a:rPr lang="en-US" b="1" u="sng" dirty="0"/>
              <a:t>for researchers in general</a:t>
            </a:r>
            <a:r>
              <a:rPr lang="en-US" b="1" dirty="0"/>
              <a:t> and for radiotherapy studies too: </a:t>
            </a:r>
            <a:endParaRPr lang="en-US" dirty="0"/>
          </a:p>
          <a:p>
            <a:r>
              <a:rPr lang="en-US" b="1" dirty="0"/>
              <a:t>1-We need to question whether we are still “researching for the sake of research,” or whether we are truly aiming to produce affordable solutions that can be applied worldwide, especially in low- and middle-income countries</a:t>
            </a:r>
            <a:r>
              <a:rPr lang="en-US" dirty="0"/>
              <a:t>.</a:t>
            </a:r>
          </a:p>
          <a:p>
            <a:r>
              <a:rPr lang="en-US" b="1" dirty="0">
                <a:solidFill>
                  <a:srgbClr val="C00000"/>
                </a:solidFill>
              </a:rPr>
              <a:t>2-In real life, research studies consume resources: patients’ time, physicians’ time, hospital resources, and significant financial costs. Therefore, research should be prioritized and guided by global needs and feasibility.</a:t>
            </a:r>
          </a:p>
          <a:p>
            <a:r>
              <a:rPr lang="en-US" b="1" dirty="0"/>
              <a:t>3-A further question arises: could some of the current studies be unrealistic and even unethical in the context of global health needs—particularly when they consume resources for results that may not be accessible to most patients worldwide?</a:t>
            </a:r>
          </a:p>
          <a:p>
            <a:r>
              <a:rPr lang="en-US" b="1" dirty="0">
                <a:solidFill>
                  <a:srgbClr val="C00000"/>
                </a:solidFill>
              </a:rPr>
              <a:t>4-A realistic and “win-win” approach to radiotherapy expansion, practice and research should be designed with global applicability in mind.</a:t>
            </a:r>
          </a:p>
          <a:p>
            <a:endParaRPr lang="en-US" dirty="0"/>
          </a:p>
        </p:txBody>
      </p:sp>
    </p:spTree>
    <p:extLst>
      <p:ext uri="{BB962C8B-B14F-4D97-AF65-F5344CB8AC3E}">
        <p14:creationId xmlns:p14="http://schemas.microsoft.com/office/powerpoint/2010/main" val="4143861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62DBB8-EECF-0F72-72E1-15CDE3DC324B}"/>
              </a:ext>
            </a:extLst>
          </p:cNvPr>
          <p:cNvSpPr>
            <a:spLocks noGrp="1"/>
          </p:cNvSpPr>
          <p:nvPr>
            <p:ph idx="1"/>
          </p:nvPr>
        </p:nvSpPr>
        <p:spPr>
          <a:xfrm>
            <a:off x="195209" y="123290"/>
            <a:ext cx="11815281" cy="6554912"/>
          </a:xfrm>
        </p:spPr>
        <p:txBody>
          <a:bodyPr>
            <a:normAutofit/>
          </a:bodyPr>
          <a:lstStyle/>
          <a:p>
            <a:pPr marL="0" indent="0">
              <a:buNone/>
            </a:pPr>
            <a:r>
              <a:rPr lang="en-US" b="1" dirty="0">
                <a:latin typeface="Aptos" panose="020B0004020202020204" pitchFamily="34" charset="0"/>
              </a:rPr>
              <a:t>XVI -Final Thoughts: </a:t>
            </a:r>
          </a:p>
          <a:p>
            <a:pPr>
              <a:buFont typeface="Wingdings" panose="05000000000000000000" pitchFamily="2" charset="2"/>
              <a:buChar char="q"/>
            </a:pPr>
            <a:r>
              <a:rPr lang="en-US" b="1" dirty="0">
                <a:solidFill>
                  <a:srgbClr val="C00000"/>
                </a:solidFill>
                <a:latin typeface="Aptos" panose="020B0004020202020204" pitchFamily="34" charset="0"/>
              </a:rPr>
              <a:t> Is our claim that this field of research and studies </a:t>
            </a:r>
            <a:r>
              <a:rPr lang="en-US" b="1" dirty="0">
                <a:solidFill>
                  <a:srgbClr val="C00000"/>
                </a:solidFill>
              </a:rPr>
              <a:t>in radiotherapy and allied sciences</a:t>
            </a:r>
            <a:r>
              <a:rPr lang="en-US" b="1" dirty="0">
                <a:solidFill>
                  <a:srgbClr val="C00000"/>
                </a:solidFill>
                <a:latin typeface="Aptos" panose="020B0004020202020204" pitchFamily="34" charset="0"/>
              </a:rPr>
              <a:t> </a:t>
            </a:r>
            <a:r>
              <a:rPr lang="ar-EG" b="1" dirty="0">
                <a:solidFill>
                  <a:srgbClr val="C00000"/>
                </a:solidFill>
                <a:latin typeface="Aptos" panose="020B0004020202020204" pitchFamily="34" charset="0"/>
              </a:rPr>
              <a:t> </a:t>
            </a:r>
            <a:r>
              <a:rPr lang="en-US" sz="3200" b="1" dirty="0">
                <a:solidFill>
                  <a:srgbClr val="C00000"/>
                </a:solidFill>
                <a:latin typeface="Aptos" panose="020B0004020202020204" pitchFamily="34" charset="0"/>
              </a:rPr>
              <a:t>is still virgin </a:t>
            </a:r>
            <a:r>
              <a:rPr lang="en-US" b="1" dirty="0">
                <a:solidFill>
                  <a:srgbClr val="C00000"/>
                </a:solidFill>
                <a:latin typeface="Aptos" panose="020B0004020202020204" pitchFamily="34" charset="0"/>
              </a:rPr>
              <a:t>is true?  WHAT DO YOU THINK? </a:t>
            </a:r>
          </a:p>
          <a:p>
            <a:pPr marL="0" indent="0">
              <a:buNone/>
            </a:pPr>
            <a:endParaRPr lang="en-US" b="1" dirty="0">
              <a:solidFill>
                <a:srgbClr val="C00000"/>
              </a:solidFill>
              <a:latin typeface="Aptos" panose="020B0004020202020204" pitchFamily="34" charset="0"/>
            </a:endParaRPr>
          </a:p>
          <a:p>
            <a:r>
              <a:rPr lang="en-US" b="1" dirty="0">
                <a:latin typeface="Aptos" panose="020B0004020202020204" pitchFamily="34" charset="0"/>
              </a:rPr>
              <a:t>The field of radiotherapy biology, physics, and clinical application remains wide open for studies and innovation. </a:t>
            </a:r>
            <a:r>
              <a:rPr lang="en-US" b="1" dirty="0">
                <a:solidFill>
                  <a:srgbClr val="C00000"/>
                </a:solidFill>
                <a:latin typeface="Aptos" panose="020B0004020202020204" pitchFamily="34" charset="0"/>
              </a:rPr>
              <a:t>Some current standards of radiotherapy practice evolved empirically</a:t>
            </a:r>
            <a:r>
              <a:rPr lang="en-US" b="1" dirty="0">
                <a:solidFill>
                  <a:srgbClr val="FF0000"/>
                </a:solidFill>
                <a:latin typeface="Aptos" panose="020B0004020202020204" pitchFamily="34" charset="0"/>
              </a:rPr>
              <a:t> </a:t>
            </a:r>
            <a:r>
              <a:rPr lang="en-US" b="1" dirty="0">
                <a:solidFill>
                  <a:srgbClr val="C00000"/>
                </a:solidFill>
                <a:latin typeface="Aptos" panose="020B0004020202020204" pitchFamily="34" charset="0"/>
              </a:rPr>
              <a:t>(like 5 days sessions  per week) </a:t>
            </a:r>
            <a:r>
              <a:rPr lang="en-US" b="1" dirty="0">
                <a:latin typeface="Aptos" panose="020B0004020202020204" pitchFamily="34" charset="0"/>
              </a:rPr>
              <a:t>must be re-examined.  </a:t>
            </a:r>
          </a:p>
          <a:p>
            <a:r>
              <a:rPr lang="en-US" b="1" dirty="0">
                <a:solidFill>
                  <a:srgbClr val="C00000"/>
                </a:solidFill>
              </a:rPr>
              <a:t>This document is a starting point for more brainstorming. Its purpose is not to present final answers, but to raise important questions </a:t>
            </a:r>
            <a:r>
              <a:rPr lang="en-US" b="1" dirty="0"/>
              <a:t>for discussion  about  directions of radiotherapy and allied sciences research and to spark collaboration.   </a:t>
            </a:r>
          </a:p>
          <a:p>
            <a:r>
              <a:rPr lang="en-US" b="1" dirty="0"/>
              <a:t>This brainstorming will be of no big value except  after your discussion,   feedback, suggestions and even constructive criticism, additions or modifications</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33096791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B9ED6-FB48-235D-53EB-5A4DBEAC19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8DDB2C-4FBB-AF5F-4403-3A8E5369B894}"/>
              </a:ext>
            </a:extLst>
          </p:cNvPr>
          <p:cNvSpPr>
            <a:spLocks noGrp="1"/>
          </p:cNvSpPr>
          <p:nvPr>
            <p:ph idx="1"/>
          </p:nvPr>
        </p:nvSpPr>
        <p:spPr>
          <a:xfrm>
            <a:off x="246581" y="195209"/>
            <a:ext cx="11712538" cy="6513816"/>
          </a:xfrm>
        </p:spPr>
        <p:txBody>
          <a:bodyPr>
            <a:normAutofit lnSpcReduction="10000"/>
          </a:bodyPr>
          <a:lstStyle/>
          <a:p>
            <a:pPr marL="0" indent="0">
              <a:buNone/>
            </a:pPr>
            <a:r>
              <a:rPr lang="en-US" sz="3200" b="1" dirty="0">
                <a:latin typeface="Aptos" panose="020B0004020202020204" pitchFamily="34" charset="0"/>
              </a:rPr>
              <a:t>Recommendation:  </a:t>
            </a:r>
            <a:r>
              <a:rPr lang="en-US" b="1" dirty="0">
                <a:latin typeface="Aptos" panose="020B0004020202020204" pitchFamily="34" charset="0"/>
              </a:rPr>
              <a:t>Please to all  institutes , organizations – including ASTRO, ESTRO , ASCO , NCI, IAEA, EORTC, IARC …., all colleagues radiation oncologists, researchers in all sciences and industries related to radiotherapy:  </a:t>
            </a:r>
          </a:p>
          <a:p>
            <a:pPr marL="0" indent="0">
              <a:buNone/>
            </a:pPr>
            <a:r>
              <a:rPr lang="en-US" b="1" dirty="0">
                <a:latin typeface="Aptos" panose="020B0004020202020204" pitchFamily="34" charset="0"/>
              </a:rPr>
              <a:t> </a:t>
            </a:r>
          </a:p>
          <a:p>
            <a:pPr>
              <a:buFont typeface="Wingdings" panose="05000000000000000000" pitchFamily="2" charset="2"/>
              <a:buChar char="q"/>
            </a:pPr>
            <a:r>
              <a:rPr lang="en-US" b="1" dirty="0">
                <a:latin typeface="Aptos" panose="020B0004020202020204" pitchFamily="34" charset="0"/>
              </a:rPr>
              <a:t>Research , funds and Clinical trials, industrial innovation  , should go beyond the usual important aspects of dosimetry and apparent toxicity and  outcomes to explore deeper biological and population-specific factors, and to consider searching  about all the examples cited here , to add more and rethinking  as we cited here about radiotherapy execution and techniques.   </a:t>
            </a:r>
          </a:p>
          <a:p>
            <a:pPr>
              <a:buFont typeface="Wingdings" panose="05000000000000000000" pitchFamily="2" charset="2"/>
              <a:buChar char="q"/>
            </a:pPr>
            <a:r>
              <a:rPr lang="en-US" b="1" dirty="0">
                <a:latin typeface="Aptos" panose="020B0004020202020204" pitchFamily="34" charset="0"/>
              </a:rPr>
              <a:t>It is crucial to search how to improve  radiotherapy  outcome on patients, based on deeper scientific  studies , how science could make this treatment more affordable to patients with dignity as most as possible.</a:t>
            </a:r>
          </a:p>
          <a:p>
            <a:pPr>
              <a:buFont typeface="Wingdings" panose="05000000000000000000" pitchFamily="2" charset="2"/>
              <a:buChar char="q"/>
            </a:pPr>
            <a:r>
              <a:rPr lang="en-US" b="1" dirty="0">
                <a:latin typeface="Aptos" panose="020B0004020202020204" pitchFamily="34" charset="0"/>
              </a:rPr>
              <a:t>We hope that this will be the priority in journals, publications and conferences. </a:t>
            </a:r>
            <a:endParaRPr lang="en-US" dirty="0"/>
          </a:p>
        </p:txBody>
      </p:sp>
    </p:spTree>
    <p:extLst>
      <p:ext uri="{BB962C8B-B14F-4D97-AF65-F5344CB8AC3E}">
        <p14:creationId xmlns:p14="http://schemas.microsoft.com/office/powerpoint/2010/main" val="9929274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BDE37-A294-37E2-25BC-0315B075A15A}"/>
              </a:ext>
            </a:extLst>
          </p:cNvPr>
          <p:cNvSpPr>
            <a:spLocks noGrp="1"/>
          </p:cNvSpPr>
          <p:nvPr>
            <p:ph idx="1"/>
          </p:nvPr>
        </p:nvSpPr>
        <p:spPr>
          <a:xfrm>
            <a:off x="143839" y="154112"/>
            <a:ext cx="11702264" cy="6493268"/>
          </a:xfrm>
        </p:spPr>
        <p:txBody>
          <a:bodyPr>
            <a:normAutofit/>
          </a:bodyPr>
          <a:lstStyle/>
          <a:p>
            <a:r>
              <a:rPr lang="en-US" b="1" dirty="0">
                <a:latin typeface="Aptos" panose="020B0004020202020204" pitchFamily="34" charset="0"/>
              </a:rPr>
              <a:t>We call colleagues and organizations worldwide to participate  and </a:t>
            </a:r>
            <a:r>
              <a:rPr lang="en-US" b="1" dirty="0">
                <a:solidFill>
                  <a:srgbClr val="C00000"/>
                </a:solidFill>
                <a:latin typeface="Aptos" panose="020B0004020202020204" pitchFamily="34" charset="0"/>
              </a:rPr>
              <a:t>lead  A  “big brainstorming” initiative on radiotherapy research and implementing  science.  </a:t>
            </a:r>
          </a:p>
          <a:p>
            <a:r>
              <a:rPr lang="en-US" b="1" dirty="0">
                <a:latin typeface="Aptos" panose="020B0004020202020204" pitchFamily="34" charset="0"/>
              </a:rPr>
              <a:t>It  includes and attracts different involved sciences i.e. radiobiology, cancer biology , physics , technology , radio and  pharmaco- genomics, combined therapy i.e.  External Radiotherapy with or without one or more of immunological approaches and treatment , medical cancer therapy, targeted therapy using nanotechnology ,  smart radio–biomaterials , all along technological, engineering, industrial innovation.  </a:t>
            </a:r>
            <a:r>
              <a:rPr lang="en-US" sz="3600" b="1" dirty="0">
                <a:solidFill>
                  <a:srgbClr val="C00000"/>
                </a:solidFill>
                <a:latin typeface="Aptos" panose="020B0004020202020204" pitchFamily="34" charset="0"/>
              </a:rPr>
              <a:t>So it could  attract and involve researchers  and funds  from different disciplines.  </a:t>
            </a:r>
          </a:p>
          <a:p>
            <a:endParaRPr lang="en-US" dirty="0"/>
          </a:p>
        </p:txBody>
      </p:sp>
    </p:spTree>
    <p:extLst>
      <p:ext uri="{BB962C8B-B14F-4D97-AF65-F5344CB8AC3E}">
        <p14:creationId xmlns:p14="http://schemas.microsoft.com/office/powerpoint/2010/main" val="3028815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0F5A12-5948-6B46-217C-C18AE2C36AD1}"/>
              </a:ext>
            </a:extLst>
          </p:cNvPr>
          <p:cNvSpPr>
            <a:spLocks noGrp="1"/>
          </p:cNvSpPr>
          <p:nvPr>
            <p:ph idx="1"/>
          </p:nvPr>
        </p:nvSpPr>
        <p:spPr>
          <a:xfrm>
            <a:off x="267129" y="215756"/>
            <a:ext cx="11671442" cy="6431623"/>
          </a:xfrm>
        </p:spPr>
        <p:txBody>
          <a:bodyPr/>
          <a:lstStyle/>
          <a:p>
            <a:r>
              <a:rPr lang="en-US" b="1" dirty="0">
                <a:latin typeface="Aptos" panose="020B0004020202020204" pitchFamily="34" charset="0"/>
              </a:rPr>
              <a:t>With you all, and the  contribution and </a:t>
            </a:r>
            <a:r>
              <a:rPr lang="en-US" b="1" dirty="0">
                <a:solidFill>
                  <a:srgbClr val="C00000"/>
                </a:solidFill>
                <a:latin typeface="Aptos" panose="020B0004020202020204" pitchFamily="34" charset="0"/>
              </a:rPr>
              <a:t>leadership</a:t>
            </a:r>
            <a:r>
              <a:rPr lang="en-US" b="1" dirty="0">
                <a:latin typeface="Aptos" panose="020B0004020202020204" pitchFamily="34" charset="0"/>
              </a:rPr>
              <a:t> of many experts, institutes, societies , organizations and industries  </a:t>
            </a:r>
            <a:r>
              <a:rPr lang="en-US" b="1" dirty="0">
                <a:solidFill>
                  <a:srgbClr val="C00000"/>
                </a:solidFill>
                <a:latin typeface="Aptos" panose="020B0004020202020204" pitchFamily="34" charset="0"/>
              </a:rPr>
              <a:t>then Radiotherapy with the allied sciences will start  wide prospects! </a:t>
            </a:r>
            <a:endParaRPr lang="en-US" b="1" dirty="0">
              <a:latin typeface="Aptos" panose="020B0004020202020204" pitchFamily="34" charset="0"/>
            </a:endParaRPr>
          </a:p>
          <a:p>
            <a:r>
              <a:rPr lang="en-US" b="1" dirty="0">
                <a:latin typeface="Aptos" panose="020B0004020202020204" pitchFamily="34" charset="0"/>
              </a:rPr>
              <a:t>  Feel free to take some these points to discuss in your institutes or organization and even to publish your outcome under your name. We don’t claim any ownership or praise.  Any suggestion or model- even if inspired  from what we suggest- will belong to their doers. </a:t>
            </a:r>
          </a:p>
          <a:p>
            <a:r>
              <a:rPr lang="en-US" b="1" dirty="0">
                <a:latin typeface="Aptos" panose="020B0004020202020204" pitchFamily="34" charset="0"/>
              </a:rPr>
              <a:t> </a:t>
            </a:r>
            <a:r>
              <a:rPr lang="en-US" sz="3800" b="1" dirty="0">
                <a:solidFill>
                  <a:srgbClr val="C00000"/>
                </a:solidFill>
                <a:latin typeface="Aptos" panose="020B0004020202020204" pitchFamily="34" charset="0"/>
              </a:rPr>
              <a:t>It is a big issue.  I don’t claim any leadership . As I am an old clinical oncologist , then , please allow me to be just as one of the initiators and stimulators.    </a:t>
            </a:r>
            <a:r>
              <a:rPr lang="en-US" sz="3800" b="1" dirty="0">
                <a:latin typeface="Aptos" panose="020B0004020202020204" pitchFamily="34" charset="0"/>
              </a:rPr>
              <a:t> </a:t>
            </a:r>
          </a:p>
          <a:p>
            <a:endParaRPr lang="en-US" dirty="0"/>
          </a:p>
        </p:txBody>
      </p:sp>
    </p:spTree>
    <p:extLst>
      <p:ext uri="{BB962C8B-B14F-4D97-AF65-F5344CB8AC3E}">
        <p14:creationId xmlns:p14="http://schemas.microsoft.com/office/powerpoint/2010/main" val="1772268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E82F36-8863-76DF-C063-B1D08419AB02}"/>
              </a:ext>
            </a:extLst>
          </p:cNvPr>
          <p:cNvSpPr>
            <a:spLocks noGrp="1"/>
          </p:cNvSpPr>
          <p:nvPr>
            <p:ph idx="1"/>
          </p:nvPr>
        </p:nvSpPr>
        <p:spPr>
          <a:xfrm>
            <a:off x="82193" y="71918"/>
            <a:ext cx="11989941" cy="6585735"/>
          </a:xfrm>
        </p:spPr>
        <p:txBody>
          <a:bodyPr/>
          <a:lstStyle/>
          <a:p>
            <a:r>
              <a:rPr lang="en-US" b="1" dirty="0">
                <a:latin typeface="Aptos" panose="020B0004020202020204" pitchFamily="34" charset="0"/>
              </a:rPr>
              <a:t>We welcome all feedback.</a:t>
            </a:r>
            <a:endParaRPr lang="en-US" dirty="0">
              <a:latin typeface="Aptos" panose="020B0004020202020204" pitchFamily="34" charset="0"/>
            </a:endParaRPr>
          </a:p>
          <a:p>
            <a:r>
              <a:rPr lang="en-US" b="1" dirty="0">
                <a:latin typeface="Aptos" panose="020B0004020202020204" pitchFamily="34" charset="0"/>
              </a:rPr>
              <a:t>It is a call to move of the excellent players in the world to a better game—one that ensures increase affordability of  better value cancer care including radiotherapy with dignity to millions of patients and that research fulfills its global potential. </a:t>
            </a:r>
          </a:p>
          <a:p>
            <a:pPr marL="0" indent="0">
              <a:buNone/>
            </a:pPr>
            <a:r>
              <a:rPr lang="en-US" b="1" dirty="0">
                <a:latin typeface="Aptos" panose="020B0004020202020204" pitchFamily="34" charset="0"/>
              </a:rPr>
              <a:t>Thank you all   </a:t>
            </a:r>
          </a:p>
          <a:p>
            <a:pPr marL="0" indent="0">
              <a:buNone/>
            </a:pPr>
            <a:r>
              <a:rPr lang="en-US" b="1" dirty="0">
                <a:latin typeface="Aptos" panose="020B0004020202020204" pitchFamily="34" charset="0"/>
              </a:rPr>
              <a:t>Ahmed Elzawawy </a:t>
            </a:r>
            <a:r>
              <a:rPr lang="en-US" b="1"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worldcooperation@gmail.com</a:t>
            </a:r>
            <a:r>
              <a:rPr lang="en-US" b="1" dirty="0">
                <a:solidFill>
                  <a:schemeClr val="bg2">
                    <a:lumMod val="25000"/>
                  </a:schemeClr>
                </a:solidFill>
                <a:latin typeface="Aptos" panose="020B0004020202020204" pitchFamily="34" charset="0"/>
              </a:rPr>
              <a:t>  &amp; </a:t>
            </a:r>
            <a:r>
              <a:rPr lang="en-US" b="1" dirty="0" err="1">
                <a:solidFill>
                  <a:schemeClr val="bg2">
                    <a:lumMod val="25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feedback@icedoc.website</a:t>
            </a:r>
            <a:r>
              <a:rPr lang="en-US" b="1" dirty="0">
                <a:solidFill>
                  <a:schemeClr val="bg2">
                    <a:lumMod val="25000"/>
                  </a:schemeClr>
                </a:solidFill>
                <a:latin typeface="Aptos" panose="020B0004020202020204" pitchFamily="34" charset="0"/>
              </a:rPr>
              <a:t> </a:t>
            </a:r>
          </a:p>
          <a:p>
            <a:pPr marL="0" indent="0">
              <a:buNone/>
            </a:pPr>
            <a:r>
              <a:rPr lang="en-US" b="1" dirty="0">
                <a:solidFill>
                  <a:srgbClr val="C00000"/>
                </a:solidFill>
                <a:latin typeface="Aptos" panose="020B0004020202020204" pitchFamily="34" charset="0"/>
              </a:rPr>
              <a:t>On behalf of all the leaders and distinguished faculty of GOIS/GO-U </a:t>
            </a:r>
          </a:p>
          <a:p>
            <a:r>
              <a:rPr lang="en-US" b="1" dirty="0">
                <a:latin typeface="Aptos" panose="020B0004020202020204" pitchFamily="34" charset="0"/>
              </a:rPr>
              <a:t>📧 </a:t>
            </a:r>
            <a:r>
              <a:rPr lang="en-US" b="1" u="sng" dirty="0" err="1">
                <a:solidFill>
                  <a:schemeClr val="bg2">
                    <a:lumMod val="25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feedback@icedoc.website</a:t>
            </a:r>
            <a:r>
              <a:rPr lang="en-US" b="1" dirty="0">
                <a:solidFill>
                  <a:schemeClr val="bg2">
                    <a:lumMod val="25000"/>
                  </a:schemeClr>
                </a:solidFill>
                <a:latin typeface="Aptos" panose="020B0004020202020204" pitchFamily="34" charset="0"/>
              </a:rPr>
              <a:t>  | </a:t>
            </a:r>
            <a:r>
              <a:rPr lang="en-US" b="1" u="sng"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worldcooperation@gmail.com</a:t>
            </a:r>
            <a:r>
              <a:rPr lang="en-US" b="1" dirty="0">
                <a:solidFill>
                  <a:schemeClr val="bg2">
                    <a:lumMod val="25000"/>
                  </a:schemeClr>
                </a:solidFill>
                <a:latin typeface="Aptos" panose="020B0004020202020204" pitchFamily="34" charset="0"/>
              </a:rPr>
              <a:t> </a:t>
            </a:r>
            <a:endParaRPr lang="en-US" dirty="0">
              <a:solidFill>
                <a:schemeClr val="bg2">
                  <a:lumMod val="25000"/>
                </a:schemeClr>
              </a:solidFill>
              <a:latin typeface="Aptos" panose="020B0004020202020204" pitchFamily="34" charset="0"/>
            </a:endParaRPr>
          </a:p>
          <a:p>
            <a:r>
              <a:rPr lang="en-US" b="1" dirty="0">
                <a:latin typeface="Aptos" panose="020B0004020202020204" pitchFamily="34" charset="0"/>
              </a:rPr>
              <a:t>🌍 </a:t>
            </a:r>
            <a:r>
              <a:rPr lang="en-US" b="1" dirty="0">
                <a:solidFill>
                  <a:schemeClr val="bg2">
                    <a:lumMod val="25000"/>
                  </a:schemeClr>
                </a:solidFill>
                <a:latin typeface="Aptos" panose="020B0004020202020204" pitchFamily="34" charset="0"/>
              </a:rPr>
              <a:t>www.gois.website | www.icedoc.website | www.icedoc.org</a:t>
            </a:r>
            <a:endParaRPr lang="en-US" dirty="0">
              <a:solidFill>
                <a:schemeClr val="bg2">
                  <a:lumMod val="25000"/>
                </a:schemeClr>
              </a:solidFill>
              <a:latin typeface="Aptos" panose="020B0004020202020204" pitchFamily="34" charset="0"/>
            </a:endParaRPr>
          </a:p>
          <a:p>
            <a:endParaRPr lang="en-US" dirty="0"/>
          </a:p>
        </p:txBody>
      </p:sp>
    </p:spTree>
    <p:extLst>
      <p:ext uri="{BB962C8B-B14F-4D97-AF65-F5344CB8AC3E}">
        <p14:creationId xmlns:p14="http://schemas.microsoft.com/office/powerpoint/2010/main" val="718517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9AF12A-D66B-46D5-6905-C29C08384A78}"/>
              </a:ext>
            </a:extLst>
          </p:cNvPr>
          <p:cNvSpPr>
            <a:spLocks noGrp="1"/>
          </p:cNvSpPr>
          <p:nvPr>
            <p:ph idx="1"/>
          </p:nvPr>
        </p:nvSpPr>
        <p:spPr>
          <a:xfrm>
            <a:off x="143838" y="0"/>
            <a:ext cx="11876926" cy="6780944"/>
          </a:xfrm>
        </p:spPr>
        <p:txBody>
          <a:bodyPr>
            <a:normAutofit/>
          </a:bodyPr>
          <a:lstStyle/>
          <a:p>
            <a:r>
              <a:rPr lang="en-US" sz="2000" b="1" dirty="0">
                <a:solidFill>
                  <a:schemeClr val="tx2"/>
                </a:solidFill>
                <a:latin typeface="Aptos" panose="020B0004020202020204" pitchFamily="34" charset="0"/>
                <a:hlinkClick r:id="rId2">
                  <a:extLst>
                    <a:ext uri="{A12FA001-AC4F-418D-AE19-62706E023703}">
                      <ahyp:hlinkClr xmlns:ahyp="http://schemas.microsoft.com/office/drawing/2018/hyperlinkcolor" val="tx"/>
                    </a:ext>
                  </a:extLst>
                </a:hlinkClick>
              </a:rPr>
              <a:t>Link to a message to all, click :   </a:t>
            </a:r>
            <a:r>
              <a:rPr lang="en-US" sz="2000" b="1" dirty="0">
                <a:solidFill>
                  <a:schemeClr val="bg2">
                    <a:lumMod val="25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http://icedoc.website/GameChangingAdvances.pdf</a:t>
            </a:r>
            <a:r>
              <a:rPr lang="en-US" sz="2000" b="1" dirty="0">
                <a:solidFill>
                  <a:schemeClr val="bg2">
                    <a:lumMod val="25000"/>
                  </a:schemeClr>
                </a:solidFill>
                <a:latin typeface="Aptos" panose="020B0004020202020204" pitchFamily="34" charset="0"/>
              </a:rPr>
              <a:t>   </a:t>
            </a:r>
          </a:p>
          <a:p>
            <a:pPr>
              <a:buFont typeface="Wingdings" panose="05000000000000000000" pitchFamily="2" charset="2"/>
              <a:buChar char="§"/>
            </a:pPr>
            <a:r>
              <a:rPr lang="en-US" sz="2000" b="1" dirty="0"/>
              <a:t>Link” to full free record of 1</a:t>
            </a:r>
            <a:r>
              <a:rPr lang="en-US" sz="2000" b="1" baseline="30000" dirty="0"/>
              <a:t>st</a:t>
            </a:r>
            <a:r>
              <a:rPr lang="en-US" sz="2000" b="1" dirty="0"/>
              <a:t>   series of the ASCO -GOIS webinars and Certificate “Game changers in global oncology”  </a:t>
            </a:r>
            <a:r>
              <a:rPr lang="en-US" sz="2000" b="1" u="sng" dirty="0">
                <a:solidFill>
                  <a:schemeClr val="bg2">
                    <a:lumMod val="25000"/>
                  </a:schemeClr>
                </a:solidFill>
                <a:hlinkClick r:id="rId3">
                  <a:extLst>
                    <a:ext uri="{A12FA001-AC4F-418D-AE19-62706E023703}">
                      <ahyp:hlinkClr xmlns:ahyp="http://schemas.microsoft.com/office/drawing/2018/hyperlinkcolor" val="tx"/>
                    </a:ext>
                  </a:extLst>
                </a:hlinkClick>
              </a:rPr>
              <a:t>https://icedoc.website/webinars.html</a:t>
            </a:r>
            <a:r>
              <a:rPr lang="en-US" sz="2000" b="1" u="sng" dirty="0">
                <a:solidFill>
                  <a:schemeClr val="bg2">
                    <a:lumMod val="25000"/>
                  </a:schemeClr>
                </a:solidFill>
              </a:rPr>
              <a:t> </a:t>
            </a:r>
          </a:p>
          <a:p>
            <a:pPr>
              <a:buFont typeface="Wingdings" panose="05000000000000000000" pitchFamily="2" charset="2"/>
              <a:buChar char="§"/>
            </a:pPr>
            <a:r>
              <a:rPr lang="en-US" sz="2000" b="1" dirty="0"/>
              <a:t>Link to </a:t>
            </a:r>
            <a:r>
              <a:rPr lang="en-US" sz="2000" b="1" dirty="0" err="1"/>
              <a:t>ecancer</a:t>
            </a:r>
            <a:r>
              <a:rPr lang="en-US" sz="2000" b="1" dirty="0"/>
              <a:t> - ASCO-GOIS International Webinars:   </a:t>
            </a:r>
            <a:r>
              <a:rPr lang="en-US" sz="2000" b="1" dirty="0">
                <a:solidFill>
                  <a:schemeClr val="tx2">
                    <a:lumMod val="75000"/>
                  </a:schemeClr>
                </a:solidFill>
              </a:rPr>
              <a:t> </a:t>
            </a:r>
            <a:r>
              <a:rPr lang="en-US" sz="2000" b="1" u="sng" dirty="0">
                <a:solidFill>
                  <a:schemeClr val="bg2">
                    <a:lumMod val="25000"/>
                  </a:schemeClr>
                </a:solidFill>
                <a:hlinkClick r:id="rId4">
                  <a:extLst>
                    <a:ext uri="{A12FA001-AC4F-418D-AE19-62706E023703}">
                      <ahyp:hlinkClr xmlns:ahyp="http://schemas.microsoft.com/office/drawing/2018/hyperlinkcolor" val="tx"/>
                    </a:ext>
                  </a:extLst>
                </a:hlinkClick>
              </a:rPr>
              <a:t>https://ecancer.org/en/conference/1646-asco-gois-international-webinars</a:t>
            </a:r>
            <a:r>
              <a:rPr lang="en-US" sz="2000" b="1" dirty="0">
                <a:solidFill>
                  <a:schemeClr val="bg2">
                    <a:lumMod val="25000"/>
                  </a:schemeClr>
                </a:solidFill>
              </a:rPr>
              <a:t>  </a:t>
            </a:r>
          </a:p>
          <a:p>
            <a:pPr marL="0" indent="0">
              <a:buNone/>
            </a:pPr>
            <a:r>
              <a:rPr lang="en-US" sz="2000" dirty="0">
                <a:solidFill>
                  <a:schemeClr val="bg2">
                    <a:lumMod val="25000"/>
                  </a:schemeClr>
                </a:solidFill>
              </a:rPr>
              <a:t> </a:t>
            </a:r>
            <a:br>
              <a:rPr lang="en-US" sz="2000" dirty="0">
                <a:solidFill>
                  <a:schemeClr val="tx2">
                    <a:lumMod val="75000"/>
                  </a:schemeClr>
                </a:solidFill>
              </a:rPr>
            </a:br>
            <a:endParaRPr lang="en-US" sz="2000" dirty="0">
              <a:solidFill>
                <a:schemeClr val="tx2">
                  <a:lumMod val="75000"/>
                </a:schemeClr>
              </a:solidFill>
            </a:endParaRPr>
          </a:p>
        </p:txBody>
      </p:sp>
      <p:pic>
        <p:nvPicPr>
          <p:cNvPr id="4" name="Content Placeholder 3">
            <a:extLst>
              <a:ext uri="{FF2B5EF4-FFF2-40B4-BE49-F238E27FC236}">
                <a16:creationId xmlns:a16="http://schemas.microsoft.com/office/drawing/2014/main" id="{2D9BE1E2-3D43-BBAC-5653-FFC41B9307C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61699" y="2239766"/>
            <a:ext cx="6441897" cy="4541177"/>
          </a:xfrm>
          <a:prstGeom prst="rect">
            <a:avLst/>
          </a:prstGeom>
          <a:noFill/>
          <a:ln>
            <a:noFill/>
          </a:ln>
        </p:spPr>
      </p:pic>
    </p:spTree>
    <p:extLst>
      <p:ext uri="{BB962C8B-B14F-4D97-AF65-F5344CB8AC3E}">
        <p14:creationId xmlns:p14="http://schemas.microsoft.com/office/powerpoint/2010/main" val="40534412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49D80-C708-7158-58F6-DD0DEFB0CB62}"/>
              </a:ext>
            </a:extLst>
          </p:cNvPr>
          <p:cNvSpPr>
            <a:spLocks noGrp="1"/>
          </p:cNvSpPr>
          <p:nvPr>
            <p:ph idx="1"/>
          </p:nvPr>
        </p:nvSpPr>
        <p:spPr>
          <a:xfrm>
            <a:off x="71919" y="95036"/>
            <a:ext cx="11856378" cy="6667928"/>
          </a:xfrm>
        </p:spPr>
        <p:txBody>
          <a:bodyPr>
            <a:normAutofit fontScale="92500"/>
          </a:bodyPr>
          <a:lstStyle/>
          <a:p>
            <a:r>
              <a:rPr lang="en-US" dirty="0"/>
              <a:t>Note :  </a:t>
            </a:r>
          </a:p>
          <a:p>
            <a:pPr marL="0" indent="0">
              <a:buNone/>
            </a:pPr>
            <a:r>
              <a:rPr lang="en-US" dirty="0"/>
              <a:t>Along the GOIS/GO-U  programs  and ASCO-GOIS, </a:t>
            </a:r>
            <a:r>
              <a:rPr lang="en-US" b="1" dirty="0"/>
              <a:t>we do not only transfer some information, but, in addition,  also we raise brainstorming points and discussion.    </a:t>
            </a:r>
          </a:p>
          <a:p>
            <a:pPr marL="0" indent="0">
              <a:buNone/>
            </a:pPr>
            <a:r>
              <a:rPr lang="en-US" sz="2800" dirty="0"/>
              <a:t>.</a:t>
            </a:r>
            <a:r>
              <a:rPr lang="en-US" sz="3300" b="1" dirty="0"/>
              <a:t>Moreover, it is encouraged to receive your feedback, critical appraisals, comments and suggestions from all experts, readers and audience . </a:t>
            </a:r>
            <a:r>
              <a:rPr lang="en-US" sz="2600" b="1" dirty="0"/>
              <a:t>Y</a:t>
            </a:r>
            <a:r>
              <a:rPr lang="en-US" sz="2600" dirty="0"/>
              <a:t>ou can send to </a:t>
            </a:r>
            <a:r>
              <a:rPr lang="en-US" sz="2600" b="1" dirty="0">
                <a:solidFill>
                  <a:schemeClr val="bg2">
                    <a:lumMod val="25000"/>
                  </a:schemeClr>
                </a:solidFill>
                <a:latin typeface="Arial" panose="020B0604020202020204" pitchFamily="34" charset="0"/>
                <a:ea typeface="Calibri" panose="020F0502020204030204" pitchFamily="34" charset="0"/>
                <a:cs typeface="Arial" panose="020B0604020202020204" pitchFamily="34" charset="0"/>
              </a:rPr>
              <a:t> </a:t>
            </a:r>
            <a:r>
              <a:rPr lang="en-US" sz="2300" b="1" u="sng" dirty="0" err="1">
                <a:solidFill>
                  <a:schemeClr val="bg2">
                    <a:lumMod val="25000"/>
                  </a:schemeClr>
                </a:solidFill>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feedback@icedoc.website</a:t>
            </a:r>
            <a:r>
              <a:rPr lang="en-US" sz="2300" b="1" u="sng" dirty="0">
                <a:solidFill>
                  <a:schemeClr val="bg2">
                    <a:lumMod val="25000"/>
                  </a:schemeClr>
                </a:solidFill>
                <a:latin typeface="Arial" panose="020B0604020202020204" pitchFamily="34" charset="0"/>
                <a:ea typeface="Calibri" panose="020F0502020204030204" pitchFamily="34" charset="0"/>
                <a:cs typeface="Arial" panose="020B0604020202020204" pitchFamily="34" charset="0"/>
              </a:rPr>
              <a:t>   </a:t>
            </a:r>
          </a:p>
          <a:p>
            <a:pPr marL="0" indent="0">
              <a:buNone/>
            </a:pPr>
            <a:r>
              <a:rPr lang="en-US" sz="3300" b="1" dirty="0">
                <a:solidFill>
                  <a:srgbClr val="FF0000"/>
                </a:solidFill>
              </a:rPr>
              <a:t> Please fee free if you like </a:t>
            </a:r>
            <a:r>
              <a:rPr lang="en-US" sz="3300" b="1" dirty="0">
                <a:solidFill>
                  <a:srgbClr val="FF0000"/>
                </a:solidFill>
                <a:latin typeface="Aptos" panose="020B0004020202020204" pitchFamily="34" charset="0"/>
              </a:rPr>
              <a:t>to </a:t>
            </a:r>
            <a:r>
              <a:rPr lang="en-US" sz="3300" b="1" dirty="0">
                <a:latin typeface="Aptos" panose="020B0004020202020204" pitchFamily="34" charset="0"/>
              </a:rPr>
              <a:t>publish or to present under your name as an author any point or topic you inspired , or moiled and build on from this initiative. We don’t claim any ownership or praise. What count for us is that  this  initiative-that belongs to all- would serve millions patients and science.     </a:t>
            </a:r>
          </a:p>
          <a:p>
            <a:pPr marL="0" indent="0">
              <a:buNone/>
            </a:pPr>
            <a:r>
              <a:rPr lang="en-US" sz="2600" b="1" dirty="0">
                <a:solidFill>
                  <a:schemeClr val="bg2">
                    <a:lumMod val="25000"/>
                  </a:schemeClr>
                </a:solidFill>
                <a:latin typeface="Aptos" panose="020B0004020202020204" pitchFamily="34" charset="0"/>
              </a:rPr>
              <a:t>Thank you all , going forward in fruitful cooperation and communication,  </a:t>
            </a:r>
          </a:p>
          <a:p>
            <a:pPr marL="0" indent="0">
              <a:buNone/>
            </a:pPr>
            <a:r>
              <a:rPr lang="en-US" sz="2600" b="1">
                <a:solidFill>
                  <a:schemeClr val="bg2">
                    <a:lumMod val="25000"/>
                  </a:schemeClr>
                </a:solidFill>
                <a:latin typeface="Aptos" panose="020B0004020202020204" pitchFamily="34" charset="0"/>
              </a:rPr>
              <a:t>Sincerely, Prof</a:t>
            </a:r>
            <a:r>
              <a:rPr lang="en-US" sz="2600" b="1" dirty="0">
                <a:solidFill>
                  <a:schemeClr val="bg2">
                    <a:lumMod val="25000"/>
                  </a:schemeClr>
                </a:solidFill>
                <a:latin typeface="Aptos" panose="020B0004020202020204" pitchFamily="34" charset="0"/>
              </a:rPr>
              <a:t>. Ahmed Elzawawy ,</a:t>
            </a:r>
            <a:r>
              <a:rPr lang="en-US" sz="3000" b="1" dirty="0">
                <a:solidFill>
                  <a:schemeClr val="bg2">
                    <a:lumMod val="25000"/>
                  </a:schemeClr>
                </a:solidFill>
                <a:latin typeface="Aptos" panose="020B0004020202020204" pitchFamily="34" charset="0"/>
              </a:rPr>
              <a:t>On behalf  of all the co-founders, co-leaders and the faculty of GOIS/GO-U, ASCO-GOIS series and “The win-</a:t>
            </a:r>
            <a:r>
              <a:rPr lang="en-US" sz="3000" b="1" dirty="0" err="1">
                <a:solidFill>
                  <a:schemeClr val="bg2">
                    <a:lumMod val="25000"/>
                  </a:schemeClr>
                </a:solidFill>
                <a:latin typeface="Aptos" panose="020B0004020202020204" pitchFamily="34" charset="0"/>
              </a:rPr>
              <a:t>wn</a:t>
            </a:r>
            <a:r>
              <a:rPr lang="en-US" sz="3000" b="1" dirty="0">
                <a:solidFill>
                  <a:schemeClr val="bg2">
                    <a:lumMod val="25000"/>
                  </a:schemeClr>
                </a:solidFill>
                <a:latin typeface="Aptos" panose="020B0004020202020204" pitchFamily="34" charset="0"/>
              </a:rPr>
              <a:t> game changing global cancer care”</a:t>
            </a:r>
          </a:p>
          <a:p>
            <a:pPr marL="0" indent="0">
              <a:buNone/>
            </a:pPr>
            <a:endParaRPr lang="en-US" sz="3000" b="1" dirty="0">
              <a:latin typeface="Aptos" panose="020B0004020202020204" pitchFamily="34" charset="0"/>
            </a:endParaRPr>
          </a:p>
          <a:p>
            <a:pPr marL="0" indent="0">
              <a:buNone/>
            </a:pPr>
            <a:endParaRPr lang="en-US" sz="3300" b="1" dirty="0">
              <a:latin typeface="Aptos" panose="020B0004020202020204" pitchFamily="34" charset="0"/>
            </a:endParaRPr>
          </a:p>
          <a:p>
            <a:pPr marL="0" indent="0">
              <a:buNone/>
            </a:pPr>
            <a:endParaRPr lang="en-US" b="1" dirty="0"/>
          </a:p>
          <a:p>
            <a:pPr marL="0" indent="0">
              <a:buNone/>
            </a:pPr>
            <a:endParaRPr lang="en-US" sz="2400" b="1" u="sng" dirty="0">
              <a:solidFill>
                <a:schemeClr val="bg2">
                  <a:lumMod val="25000"/>
                </a:schemeClr>
              </a:solidFill>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2400" b="1" u="sng" dirty="0">
              <a:solidFill>
                <a:schemeClr val="bg2">
                  <a:lumMod val="25000"/>
                </a:schemeClr>
              </a:solidFill>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2400" b="1" u="sng" dirty="0">
              <a:solidFill>
                <a:schemeClr val="bg2">
                  <a:lumMod val="25000"/>
                </a:schemeClr>
              </a:solidFill>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751963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6623</Words>
  <Application>Microsoft Office PowerPoint</Application>
  <PresentationFormat>Widescreen</PresentationFormat>
  <Paragraphs>297</Paragraphs>
  <Slides>49</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Aptos</vt:lpstr>
      <vt:lpstr>Arial</vt:lpstr>
      <vt:lpstr>Arial Narrow</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Ahmed Elzawawy</dc:creator>
  <cp:lastModifiedBy>Ahmed Elzawawy</cp:lastModifiedBy>
  <cp:revision>1</cp:revision>
  <dcterms:created xsi:type="dcterms:W3CDTF">2026-10-21T01:11:10Z</dcterms:created>
  <dcterms:modified xsi:type="dcterms:W3CDTF">2026-10-21T01:19:53Z</dcterms:modified>
</cp:coreProperties>
</file>