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50" r:id="rId2"/>
    <p:sldId id="257" r:id="rId3"/>
    <p:sldId id="3931" r:id="rId4"/>
    <p:sldId id="3932" r:id="rId5"/>
    <p:sldId id="3917" r:id="rId6"/>
    <p:sldId id="260" r:id="rId7"/>
    <p:sldId id="3918" r:id="rId8"/>
    <p:sldId id="3920" r:id="rId9"/>
    <p:sldId id="3915" r:id="rId10"/>
    <p:sldId id="3921" r:id="rId11"/>
    <p:sldId id="3922" r:id="rId12"/>
    <p:sldId id="3923" r:id="rId13"/>
    <p:sldId id="3930" r:id="rId14"/>
    <p:sldId id="3924" r:id="rId15"/>
    <p:sldId id="3925" r:id="rId16"/>
    <p:sldId id="3926" r:id="rId17"/>
    <p:sldId id="3929" r:id="rId18"/>
    <p:sldId id="3927" r:id="rId19"/>
    <p:sldId id="3937" r:id="rId20"/>
    <p:sldId id="3939" r:id="rId21"/>
    <p:sldId id="3940" r:id="rId22"/>
    <p:sldId id="3904" r:id="rId23"/>
    <p:sldId id="3913" r:id="rId24"/>
    <p:sldId id="3935" r:id="rId25"/>
    <p:sldId id="393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hmed Elzawawy" initials="AE" lastIdx="1" clrIdx="0">
    <p:extLst>
      <p:ext uri="{19B8F6BF-5375-455C-9EA6-DF929625EA0E}">
        <p15:presenceInfo xmlns:p15="http://schemas.microsoft.com/office/powerpoint/2012/main" userId="1248de2fdcd6e99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FCFA17-BCBC-44D7-83C1-98AE8C519F73}"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912CA9-6C33-4395-A898-B4B07FAA2F1C}" type="slidenum">
              <a:rPr lang="en-US" smtClean="0"/>
              <a:t>‹#›</a:t>
            </a:fld>
            <a:endParaRPr lang="en-US"/>
          </a:p>
        </p:txBody>
      </p:sp>
    </p:spTree>
    <p:extLst>
      <p:ext uri="{BB962C8B-B14F-4D97-AF65-F5344CB8AC3E}">
        <p14:creationId xmlns:p14="http://schemas.microsoft.com/office/powerpoint/2010/main" val="3122211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12CA9-6C33-4395-A898-B4B07FAA2F1C}" type="slidenum">
              <a:rPr lang="en-US" smtClean="0"/>
              <a:t>13</a:t>
            </a:fld>
            <a:endParaRPr lang="en-US"/>
          </a:p>
        </p:txBody>
      </p:sp>
    </p:spTree>
    <p:extLst>
      <p:ext uri="{BB962C8B-B14F-4D97-AF65-F5344CB8AC3E}">
        <p14:creationId xmlns:p14="http://schemas.microsoft.com/office/powerpoint/2010/main" val="794467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912CA9-6C33-4395-A898-B4B07FAA2F1C}" type="slidenum">
              <a:rPr lang="en-US" smtClean="0"/>
              <a:t>16</a:t>
            </a:fld>
            <a:endParaRPr lang="en-US"/>
          </a:p>
        </p:txBody>
      </p:sp>
    </p:spTree>
    <p:extLst>
      <p:ext uri="{BB962C8B-B14F-4D97-AF65-F5344CB8AC3E}">
        <p14:creationId xmlns:p14="http://schemas.microsoft.com/office/powerpoint/2010/main" val="721169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5A73A-5D5A-CDF7-5914-497F393457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22767E-AE94-C957-FC89-C0A427414E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B93B32A-9151-D617-D289-E1047DB47F5A}"/>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5" name="Footer Placeholder 4">
            <a:extLst>
              <a:ext uri="{FF2B5EF4-FFF2-40B4-BE49-F238E27FC236}">
                <a16:creationId xmlns:a16="http://schemas.microsoft.com/office/drawing/2014/main" id="{9FE26FCC-216F-1591-C28B-6986F14E7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60206-1FF3-FAB8-4545-17728BB61249}"/>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94737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D146-2D04-632E-3C17-BAF184F926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8F9538-CDF5-C22C-12F2-93884FA7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B57B52-1A36-9998-D385-517D30D973FE}"/>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5" name="Footer Placeholder 4">
            <a:extLst>
              <a:ext uri="{FF2B5EF4-FFF2-40B4-BE49-F238E27FC236}">
                <a16:creationId xmlns:a16="http://schemas.microsoft.com/office/drawing/2014/main" id="{6BE56793-85F6-70CB-041B-7A621E3D4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1A2978-C8DE-8DE6-813F-B1161339E6B0}"/>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199023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7317-20D3-59AF-DC8A-67709F61F4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B1FC08-131F-05C7-E036-1BE8F8A325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682EDB-50E0-35EA-264C-8FD8DBA48B8D}"/>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5" name="Footer Placeholder 4">
            <a:extLst>
              <a:ext uri="{FF2B5EF4-FFF2-40B4-BE49-F238E27FC236}">
                <a16:creationId xmlns:a16="http://schemas.microsoft.com/office/drawing/2014/main" id="{FCF845A0-6369-ED5A-A0EF-0AB2B3F0ED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E7142-3714-DE3F-7AFE-BB6E83E5D1EF}"/>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975665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7ADA7-2F75-FCBB-DCC3-6F6B481E7E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356700-7389-5979-179B-C501EE8737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3C404F-31D5-5385-8A64-162895470A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597880-3EB5-CEAA-38A4-694E74C8A9BE}"/>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6" name="Footer Placeholder 5">
            <a:extLst>
              <a:ext uri="{FF2B5EF4-FFF2-40B4-BE49-F238E27FC236}">
                <a16:creationId xmlns:a16="http://schemas.microsoft.com/office/drawing/2014/main" id="{05B34217-5688-AC41-DF8D-C311A3F271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20581-8125-BABA-7FC9-B4A4309F8888}"/>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36367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4A8B-1B5B-F60B-6F33-853FF3C157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C63DAD-F421-79A8-99F0-6B868FD885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93ABEA-3403-E4F3-AA58-6A66EABFFA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F3CED1-BF5C-7154-4816-755E5089D6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1896D6-8BA3-D8AA-5C4E-82665C9BD9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FAD6D9-3AD1-BBA4-C1A5-8451C5CC6D75}"/>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8" name="Footer Placeholder 7">
            <a:extLst>
              <a:ext uri="{FF2B5EF4-FFF2-40B4-BE49-F238E27FC236}">
                <a16:creationId xmlns:a16="http://schemas.microsoft.com/office/drawing/2014/main" id="{6193F525-717D-E56C-6830-557AD8D821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73F6A5-D44C-7D5F-49E2-16D7561BBBA4}"/>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27982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89A4-0FC1-6389-48B1-F92A6969CA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CA8DFF-751E-6F63-500A-C17091AC1EE6}"/>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4" name="Footer Placeholder 3">
            <a:extLst>
              <a:ext uri="{FF2B5EF4-FFF2-40B4-BE49-F238E27FC236}">
                <a16:creationId xmlns:a16="http://schemas.microsoft.com/office/drawing/2014/main" id="{C1CCA8C3-0785-2209-7040-25AEDA23FF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8FA084-91D4-4AB8-E46A-4AF63E84B6E7}"/>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102620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A7A80-2D5A-8B9A-1D56-DA1170610D9D}"/>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3" name="Footer Placeholder 2">
            <a:extLst>
              <a:ext uri="{FF2B5EF4-FFF2-40B4-BE49-F238E27FC236}">
                <a16:creationId xmlns:a16="http://schemas.microsoft.com/office/drawing/2014/main" id="{9757584E-86EF-A683-2448-A15C1F85D2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6B2985-C7C6-1DAC-9FCF-45D41F83E6A7}"/>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464709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5543-8EB9-0112-602D-A70B6B8F8A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06E392-74F4-5385-746B-7AE3ED7E18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0F9B42-AFE9-B06B-1673-A01099D60F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CC1083-103E-2404-3DA6-47059B5A2103}"/>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6" name="Footer Placeholder 5">
            <a:extLst>
              <a:ext uri="{FF2B5EF4-FFF2-40B4-BE49-F238E27FC236}">
                <a16:creationId xmlns:a16="http://schemas.microsoft.com/office/drawing/2014/main" id="{14A48B6F-3C39-07EA-75A9-32E772967D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1FD859-AE17-BFC0-304A-10A98102EC6E}"/>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1034369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167E-BB44-07D9-91A6-ACED51AC25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DE03EB-AA4A-F124-E32B-6499567AAE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41A988-F890-91BF-7614-14DD7CFEA8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9A6B2B-78B3-50E8-FC7B-1B795A0F3C26}"/>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6" name="Footer Placeholder 5">
            <a:extLst>
              <a:ext uri="{FF2B5EF4-FFF2-40B4-BE49-F238E27FC236}">
                <a16:creationId xmlns:a16="http://schemas.microsoft.com/office/drawing/2014/main" id="{DF1C26D4-5333-57D2-9093-C8F3767F07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C114FC-69CE-E6BB-15C9-91D87CD20674}"/>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2821490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585C-3F63-301D-AF49-673D364E3B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9F00D2-45B0-F0CE-B3C0-46D6FE4123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4F3A32-4D75-ED05-1CD5-C6F9F0BC3921}"/>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5" name="Footer Placeholder 4">
            <a:extLst>
              <a:ext uri="{FF2B5EF4-FFF2-40B4-BE49-F238E27FC236}">
                <a16:creationId xmlns:a16="http://schemas.microsoft.com/office/drawing/2014/main" id="{81299971-D4D0-709F-2AE0-2A472B8AC4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4C9A0-64B2-639D-6708-BA820C50489D}"/>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4280532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78D5F1-3777-1DF3-94A3-03132E637A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0B2654-DB78-2AD3-ABF9-5052E3254C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9D9B0-2E50-5147-DAEC-D5C21AB6FD58}"/>
              </a:ext>
            </a:extLst>
          </p:cNvPr>
          <p:cNvSpPr>
            <a:spLocks noGrp="1"/>
          </p:cNvSpPr>
          <p:nvPr>
            <p:ph type="dt" sz="half" idx="10"/>
          </p:nvPr>
        </p:nvSpPr>
        <p:spPr/>
        <p:txBody>
          <a:bodyPr/>
          <a:lstStyle/>
          <a:p>
            <a:fld id="{43E24564-0E88-45E0-90F3-E77EFB1FED0A}" type="datetimeFigureOut">
              <a:rPr lang="en-US" smtClean="0"/>
              <a:t>8/5/2026</a:t>
            </a:fld>
            <a:endParaRPr lang="en-US"/>
          </a:p>
        </p:txBody>
      </p:sp>
      <p:sp>
        <p:nvSpPr>
          <p:cNvPr id="5" name="Footer Placeholder 4">
            <a:extLst>
              <a:ext uri="{FF2B5EF4-FFF2-40B4-BE49-F238E27FC236}">
                <a16:creationId xmlns:a16="http://schemas.microsoft.com/office/drawing/2014/main" id="{0EE065C2-7F3A-789C-37CA-A72CF557F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2F34D-D189-1BE2-2D4A-C2BF7AC18FD4}"/>
              </a:ext>
            </a:extLst>
          </p:cNvPr>
          <p:cNvSpPr>
            <a:spLocks noGrp="1"/>
          </p:cNvSpPr>
          <p:nvPr>
            <p:ph type="sldNum" sz="quarter" idx="12"/>
          </p:nvPr>
        </p:nvSpPr>
        <p:spPr/>
        <p:txBody>
          <a:bodyPr/>
          <a:lstStyle/>
          <a:p>
            <a:fld id="{25BF8D2B-6B4E-47E0-B285-4DECF3396398}" type="slidenum">
              <a:rPr lang="en-US" smtClean="0"/>
              <a:t>‹#›</a:t>
            </a:fld>
            <a:endParaRPr lang="en-US"/>
          </a:p>
        </p:txBody>
      </p:sp>
    </p:spTree>
    <p:extLst>
      <p:ext uri="{BB962C8B-B14F-4D97-AF65-F5344CB8AC3E}">
        <p14:creationId xmlns:p14="http://schemas.microsoft.com/office/powerpoint/2010/main" val="648972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0E8024-4064-D2C6-885B-2BF8ED0CAD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542460-E20C-7C83-44F2-1F0191E1F6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1507B2-E681-2F0D-8A21-5141B6C4AB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24564-0E88-45E0-90F3-E77EFB1FED0A}" type="datetimeFigureOut">
              <a:rPr lang="en-US" smtClean="0"/>
              <a:t>8/5/2026</a:t>
            </a:fld>
            <a:endParaRPr lang="en-US"/>
          </a:p>
        </p:txBody>
      </p:sp>
      <p:sp>
        <p:nvSpPr>
          <p:cNvPr id="5" name="Footer Placeholder 4">
            <a:extLst>
              <a:ext uri="{FF2B5EF4-FFF2-40B4-BE49-F238E27FC236}">
                <a16:creationId xmlns:a16="http://schemas.microsoft.com/office/drawing/2014/main" id="{2E07D4CA-7307-224A-498C-9BDE5187F1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069E2A-A038-632C-0A50-0301D51A14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BF8D2B-6B4E-47E0-B285-4DECF3396398}" type="slidenum">
              <a:rPr lang="en-US" smtClean="0"/>
              <a:t>‹#›</a:t>
            </a:fld>
            <a:endParaRPr lang="en-US"/>
          </a:p>
        </p:txBody>
      </p:sp>
    </p:spTree>
    <p:extLst>
      <p:ext uri="{BB962C8B-B14F-4D97-AF65-F5344CB8AC3E}">
        <p14:creationId xmlns:p14="http://schemas.microsoft.com/office/powerpoint/2010/main" val="1594984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is.website/" TargetMode="External"/><Relationship Id="rId7" Type="http://schemas.openxmlformats.org/officeDocument/2006/relationships/image" Target="../media/image1.jpeg"/><Relationship Id="rId2" Type="http://schemas.openxmlformats.org/officeDocument/2006/relationships/hyperlink" Target="http://www.icedoc.website/" TargetMode="External"/><Relationship Id="rId1" Type="http://schemas.openxmlformats.org/officeDocument/2006/relationships/slideLayout" Target="../slideLayouts/slideLayout1.xml"/><Relationship Id="rId6" Type="http://schemas.openxmlformats.org/officeDocument/2006/relationships/hyperlink" Target="mailto:worldcooperation@gmail.com" TargetMode="External"/><Relationship Id="rId5" Type="http://schemas.openxmlformats.org/officeDocument/2006/relationships/hyperlink" Target="http://www.icedoc.org/" TargetMode="External"/><Relationship Id="rId4" Type="http://schemas.openxmlformats.org/officeDocument/2006/relationships/hyperlink" Target="http://www.ghcuniversity.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icedoc.website/webinars.html" TargetMode="External"/><Relationship Id="rId2" Type="http://schemas.openxmlformats.org/officeDocument/2006/relationships/hyperlink" Target="http://www.gois.websit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intechopen.com/chapters/26808" TargetMode="External"/><Relationship Id="rId2" Type="http://schemas.openxmlformats.org/officeDocument/2006/relationships/hyperlink" Target="https://iopscience.iop.org/book/978-0-7503-3075-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iopscience.iop.org/book/978-0-7503-3075-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iopscience.iop.org/book/edit/978-0-7503-3075-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iopscience.iop.org/book/978-0-7503-3075-6" TargetMode="External"/><Relationship Id="rId2" Type="http://schemas.openxmlformats.org/officeDocument/2006/relationships/hyperlink" Target="https://www.intechopen.com/chapters/2680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intechopen.com/chapters/26808"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_0Zq1rXg7lY?si=lqC0VDGytce85sM2"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youtube.com/watch?v=kyTTMtU2SKI" TargetMode="External"/><Relationship Id="rId4" Type="http://schemas.openxmlformats.org/officeDocument/2006/relationships/hyperlink" Target="https://iopscience.iop.org/book/edit/978-0-7503-3075-6"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gois.websit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ois.websit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icedoc.website/links.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intechopen.com/chapters/26808" TargetMode="External"/><Relationship Id="rId2" Type="http://schemas.openxmlformats.org/officeDocument/2006/relationships/hyperlink" Target="https://iopscience.iop.org/book/edit/978-0-7503-3075-6"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worldcooperation@gmail.com" TargetMode="External"/><Relationship Id="rId2" Type="http://schemas.openxmlformats.org/officeDocument/2006/relationships/hyperlink" Target="mailto:feedback@icedoc.website"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icedoc.website/ToAllWhoAreConcerned2.pdf" TargetMode="External"/><Relationship Id="rId2" Type="http://schemas.openxmlformats.org/officeDocument/2006/relationships/hyperlink" Target="https://icedoc.website/ForYourConsideration.pdf" TargetMode="External"/><Relationship Id="rId1" Type="http://schemas.openxmlformats.org/officeDocument/2006/relationships/slideLayout" Target="../slideLayouts/slideLayout2.xml"/><Relationship Id="rId4" Type="http://schemas.openxmlformats.org/officeDocument/2006/relationships/hyperlink" Target="https://icedoc.website/GLOBAL.LEADING.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icedoc.website/cms/login/index.php" TargetMode="External"/><Relationship Id="rId2" Type="http://schemas.openxmlformats.org/officeDocument/2006/relationships/hyperlink" Target="http://www.gois.websit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feedback@icedoc.websit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icedoc.website/GameChangingAdvances.pdf" TargetMode="External"/><Relationship Id="rId2" Type="http://schemas.openxmlformats.org/officeDocument/2006/relationships/hyperlink" Target="https://icedoc.website/ForYourConsideration.pdf" TargetMode="External"/><Relationship Id="rId1" Type="http://schemas.openxmlformats.org/officeDocument/2006/relationships/slideLayout" Target="../slideLayouts/slideLayout2.xml"/><Relationship Id="rId6" Type="http://schemas.openxmlformats.org/officeDocument/2006/relationships/hyperlink" Target="http://icedoc.website/WhyNeed.pptx" TargetMode="External"/><Relationship Id="rId5" Type="http://schemas.openxmlformats.org/officeDocument/2006/relationships/hyperlink" Target="https://icedoc.website/GLOBAL.LEADING.pdf" TargetMode="External"/><Relationship Id="rId4" Type="http://schemas.openxmlformats.org/officeDocument/2006/relationships/hyperlink" Target="https://icedoc.website/ToAllWhoAreConcerned2.pd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mailto:worldcooperation@gmail.com" TargetMode="External"/><Relationship Id="rId2" Type="http://schemas.openxmlformats.org/officeDocument/2006/relationships/hyperlink" Target="http://www.gois.website/"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mailto:feedback@icedoc.websi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12192000" cy="6858000"/>
          </a:xfrm>
        </p:spPr>
        <p:txBody>
          <a:bodyPr rtlCol="0">
            <a:normAutofit lnSpcReduction="10000"/>
          </a:bodyPr>
          <a:lstStyle/>
          <a:p>
            <a:pPr algn="l"/>
            <a:r>
              <a:rPr lang="en-US" sz="2000" b="1" kern="100" dirty="0">
                <a:solidFill>
                  <a:srgbClr val="C00000"/>
                </a:solidFill>
                <a:effectLst/>
                <a:latin typeface="Aptos" panose="020B0004020202020204" pitchFamily="34" charset="0"/>
                <a:ea typeface="Calibri" panose="020F0502020204030204" pitchFamily="34" charset="0"/>
                <a:cs typeface="Arial" panose="020B0604020202020204" pitchFamily="34" charset="0"/>
              </a:rPr>
              <a:t> </a:t>
            </a:r>
          </a:p>
          <a:p>
            <a:pPr algn="l"/>
            <a:r>
              <a:rPr lang="en-US" sz="2000" b="1" kern="100" dirty="0">
                <a:solidFill>
                  <a:srgbClr val="C00000"/>
                </a:solidFill>
                <a:effectLst/>
                <a:latin typeface="Aptos" panose="020B0004020202020204" pitchFamily="34" charset="0"/>
                <a:ea typeface="Calibri" panose="020F0502020204030204" pitchFamily="34" charset="0"/>
                <a:cs typeface="Arial" panose="020B0604020202020204" pitchFamily="34" charset="0"/>
              </a:rPr>
              <a:t>2</a:t>
            </a:r>
            <a:r>
              <a:rPr lang="en-US" sz="2000" b="1" kern="100" baseline="30000" dirty="0">
                <a:solidFill>
                  <a:srgbClr val="C00000"/>
                </a:solidFill>
                <a:effectLst/>
                <a:latin typeface="Aptos" panose="020B0004020202020204" pitchFamily="34" charset="0"/>
                <a:ea typeface="Calibri" panose="020F0502020204030204" pitchFamily="34" charset="0"/>
                <a:cs typeface="Arial" panose="020B0604020202020204" pitchFamily="34" charset="0"/>
              </a:rPr>
              <a:t>nd</a:t>
            </a:r>
            <a:r>
              <a:rPr lang="en-US" sz="2000" b="1" kern="100" dirty="0">
                <a:solidFill>
                  <a:srgbClr val="C00000"/>
                </a:solidFill>
                <a:effectLst/>
                <a:latin typeface="Aptos" panose="020B0004020202020204" pitchFamily="34" charset="0"/>
                <a:ea typeface="Calibri" panose="020F0502020204030204" pitchFamily="34" charset="0"/>
                <a:cs typeface="Arial" panose="020B0604020202020204" pitchFamily="34" charset="0"/>
              </a:rPr>
              <a:t> series ASCO-GOIS International Webinars   and Certificate “ Game Changer  of global oncology”    </a:t>
            </a:r>
          </a:p>
          <a:p>
            <a:pPr algn="l"/>
            <a:r>
              <a:rPr lang="en-US" sz="2000" b="1" kern="100" dirty="0">
                <a:solidFill>
                  <a:srgbClr val="C00000"/>
                </a:solidFill>
                <a:effectLst/>
                <a:latin typeface="Aptos" panose="020B0004020202020204" pitchFamily="34" charset="0"/>
                <a:ea typeface="Calibri" panose="020F0502020204030204" pitchFamily="34" charset="0"/>
                <a:cs typeface="Arial" panose="020B0604020202020204" pitchFamily="34" charset="0"/>
              </a:rPr>
              <a:t>                                         &amp;  “The win-win game changing of global cancer care”</a:t>
            </a:r>
          </a:p>
          <a:p>
            <a:pPr algn="l"/>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1</a:t>
            </a:r>
            <a:r>
              <a:rPr lang="en-US" sz="2000" b="1" kern="100" baseline="30000" dirty="0">
                <a:solidFill>
                  <a:srgbClr val="C00000"/>
                </a:solidFill>
                <a:latin typeface="Aptos" panose="020B0004020202020204" pitchFamily="34" charset="0"/>
                <a:ea typeface="Calibri" panose="020F0502020204030204" pitchFamily="34" charset="0"/>
                <a:cs typeface="Arial" panose="020B0604020202020204" pitchFamily="34" charset="0"/>
              </a:rPr>
              <a:t>st</a:t>
            </a:r>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webinar  of the 2</a:t>
            </a:r>
            <a:r>
              <a:rPr lang="en-US" sz="2000" b="1" kern="100" baseline="30000" dirty="0">
                <a:solidFill>
                  <a:srgbClr val="C00000"/>
                </a:solidFill>
                <a:latin typeface="Aptos" panose="020B0004020202020204" pitchFamily="34" charset="0"/>
                <a:ea typeface="Calibri" panose="020F0502020204030204" pitchFamily="34" charset="0"/>
                <a:cs typeface="Arial" panose="020B0604020202020204" pitchFamily="34" charset="0"/>
              </a:rPr>
              <a:t>nd</a:t>
            </a:r>
            <a:r>
              <a:rPr lang="en-US" sz="2000" b="1" kern="100" dirty="0">
                <a:solidFill>
                  <a:srgbClr val="C00000"/>
                </a:solidFill>
                <a:latin typeface="Aptos" panose="020B0004020202020204" pitchFamily="34" charset="0"/>
                <a:ea typeface="Calibri" panose="020F0502020204030204" pitchFamily="34" charset="0"/>
                <a:cs typeface="Arial" panose="020B0604020202020204" pitchFamily="34" charset="0"/>
              </a:rPr>
              <a:t> series</a:t>
            </a:r>
          </a:p>
          <a:p>
            <a:pPr algn="l"/>
            <a:r>
              <a:rPr lang="en-US" sz="2800" b="1" dirty="0"/>
              <a:t>Can we double—or more—the number of treated patients using existing radiotherapy facilities worldwide?</a:t>
            </a:r>
            <a:endParaRPr lang="en-US" sz="2800" b="1" kern="100" dirty="0">
              <a:solidFill>
                <a:srgbClr val="C00000"/>
              </a:solidFill>
              <a:effectLst/>
              <a:latin typeface="Aptos" panose="020B0004020202020204" pitchFamily="34" charset="0"/>
              <a:ea typeface="Calibri" panose="020F0502020204030204" pitchFamily="34" charset="0"/>
              <a:cs typeface="Arial" panose="020B0604020202020204" pitchFamily="34" charset="0"/>
            </a:endParaRPr>
          </a:p>
          <a:p>
            <a:endParaRPr lang="en-US" sz="2000" b="1" kern="100" dirty="0">
              <a:solidFill>
                <a:srgbClr val="C00000"/>
              </a:solidFill>
              <a:effectLst/>
              <a:latin typeface="Aptos" panose="020B0004020202020204" pitchFamily="34" charset="0"/>
              <a:ea typeface="Calibri" panose="020F0502020204030204" pitchFamily="34" charset="0"/>
              <a:cs typeface="Arial" panose="020B0604020202020204" pitchFamily="34" charset="0"/>
            </a:endParaRPr>
          </a:p>
          <a:p>
            <a:r>
              <a:rPr lang="en-US" sz="2000" b="1" dirty="0">
                <a:solidFill>
                  <a:schemeClr val="tx1"/>
                </a:solidFill>
                <a:latin typeface="Aptos" panose="020B0004020202020204" pitchFamily="34" charset="0"/>
              </a:rPr>
              <a:t>By: Professor/ Ahmed Elzawawy, MD, PhD</a:t>
            </a:r>
            <a:r>
              <a:rPr lang="en-US" b="1" dirty="0">
                <a:solidFill>
                  <a:schemeClr val="tx1"/>
                </a:solidFill>
                <a:latin typeface="Aptos" panose="020B0004020202020204" pitchFamily="34" charset="0"/>
              </a:rPr>
              <a:t>. </a:t>
            </a:r>
          </a:p>
          <a:p>
            <a:pPr algn="l" eaLnBrk="1" fontAlgn="auto" hangingPunct="1">
              <a:spcAft>
                <a:spcPts val="0"/>
              </a:spcAft>
              <a:defRPr/>
            </a:pPr>
            <a:r>
              <a:rPr lang="en-US" sz="1800" b="1" dirty="0">
                <a:solidFill>
                  <a:schemeClr val="tx2"/>
                </a:solidFill>
                <a:latin typeface="Aptos" panose="020B0004020202020204" pitchFamily="34" charset="0"/>
              </a:rPr>
              <a:t>Chair,  Win-Win Initiative, &amp; Chair, Board of Directors of  Global Oncology-Implementing Science GOIS -The GO-U </a:t>
            </a:r>
            <a:r>
              <a:rPr lang="en-US" sz="1800" b="1" dirty="0">
                <a:solidFill>
                  <a:schemeClr val="accent3">
                    <a:lumMod val="50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www.icedoc.website</a:t>
            </a:r>
            <a:r>
              <a:rPr lang="en-US" sz="1800" b="1" dirty="0">
                <a:solidFill>
                  <a:schemeClr val="accent3">
                    <a:lumMod val="50000"/>
                  </a:schemeClr>
                </a:solidFill>
                <a:latin typeface="Aptos" panose="020B0004020202020204" pitchFamily="34" charset="0"/>
              </a:rPr>
              <a:t>  </a:t>
            </a:r>
            <a:r>
              <a:rPr lang="en-US" sz="1800" b="1" dirty="0">
                <a:solidFill>
                  <a:schemeClr val="tx2"/>
                </a:solidFill>
                <a:latin typeface="Aptos" panose="020B0004020202020204" pitchFamily="34" charset="0"/>
              </a:rPr>
              <a:t>&amp; </a:t>
            </a:r>
            <a:r>
              <a:rPr lang="en-US" sz="1800" b="1" dirty="0">
                <a:solidFill>
                  <a:schemeClr val="accent3">
                    <a:lumMod val="50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www.gois.website</a:t>
            </a:r>
            <a:r>
              <a:rPr lang="en-US" sz="1800" b="1" dirty="0">
                <a:solidFill>
                  <a:schemeClr val="accent3">
                    <a:lumMod val="50000"/>
                  </a:schemeClr>
                </a:solidFill>
                <a:latin typeface="Aptos" panose="020B0004020202020204" pitchFamily="34" charset="0"/>
              </a:rPr>
              <a:t>  &amp;   </a:t>
            </a:r>
            <a:r>
              <a:rPr lang="en-US" sz="1800" b="1" dirty="0">
                <a:solidFill>
                  <a:schemeClr val="accent3">
                    <a:lumMod val="50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www.ghcuniversity.org</a:t>
            </a:r>
            <a:r>
              <a:rPr lang="en-US" sz="1800" b="1" dirty="0">
                <a:solidFill>
                  <a:schemeClr val="accent3">
                    <a:lumMod val="50000"/>
                  </a:schemeClr>
                </a:solidFill>
                <a:latin typeface="Aptos" panose="020B0004020202020204" pitchFamily="34" charset="0"/>
              </a:rPr>
              <a:t> </a:t>
            </a:r>
          </a:p>
          <a:p>
            <a:pPr algn="l" eaLnBrk="1" fontAlgn="auto" hangingPunct="1">
              <a:spcAft>
                <a:spcPts val="0"/>
              </a:spcAft>
              <a:defRPr/>
            </a:pPr>
            <a:r>
              <a:rPr lang="en-US" sz="1800" b="1" dirty="0">
                <a:solidFill>
                  <a:schemeClr val="tx2"/>
                </a:solidFill>
                <a:latin typeface="Aptos" panose="020B0004020202020204" pitchFamily="34" charset="0"/>
              </a:rPr>
              <a:t>&amp; Founder, President of ICEDOC &amp; ICEDOC’s Experts in Cancer Without Borders   </a:t>
            </a:r>
            <a:r>
              <a:rPr lang="en-US" sz="1800" b="1" dirty="0">
                <a:solidFill>
                  <a:schemeClr val="accent2">
                    <a:lumMod val="50000"/>
                  </a:schemeClr>
                </a:solidFill>
                <a:latin typeface="Aptos" panose="020B0004020202020204" pitchFamily="34" charset="0"/>
                <a:hlinkClick r:id="rId5">
                  <a:extLst>
                    <a:ext uri="{A12FA001-AC4F-418D-AE19-62706E023703}">
                      <ahyp:hlinkClr xmlns:ahyp="http://schemas.microsoft.com/office/drawing/2018/hyperlinkcolor" val="tx"/>
                    </a:ext>
                  </a:extLst>
                </a:hlinkClick>
              </a:rPr>
              <a:t>www.icedoc.org</a:t>
            </a:r>
            <a:r>
              <a:rPr lang="en-US" sz="1800" b="1" dirty="0">
                <a:solidFill>
                  <a:schemeClr val="accent2">
                    <a:lumMod val="50000"/>
                  </a:schemeClr>
                </a:solidFill>
                <a:latin typeface="Aptos" panose="020B0004020202020204" pitchFamily="34" charset="0"/>
              </a:rPr>
              <a:t>  </a:t>
            </a:r>
            <a:r>
              <a:rPr lang="en-US" sz="1800" b="1" dirty="0">
                <a:solidFill>
                  <a:schemeClr val="tx2"/>
                </a:solidFill>
                <a:latin typeface="Aptos" panose="020B0004020202020204" pitchFamily="34" charset="0"/>
              </a:rPr>
              <a:t>&amp; </a:t>
            </a:r>
            <a:r>
              <a:rPr lang="en-US" sz="1800" b="1" dirty="0">
                <a:solidFill>
                  <a:schemeClr val="tx1"/>
                </a:solidFill>
                <a:latin typeface="Aptos" panose="020B0004020202020204" pitchFamily="34" charset="0"/>
              </a:rPr>
              <a:t>Past  President of  AORTIC          ( African Organization  for Research and Training in Cancer </a:t>
            </a:r>
            <a:r>
              <a:rPr lang="en-US" sz="1800" b="1" dirty="0">
                <a:solidFill>
                  <a:schemeClr val="tx2"/>
                </a:solidFill>
                <a:latin typeface="Aptos" panose="020B0004020202020204" pitchFamily="34" charset="0"/>
              </a:rPr>
              <a:t>) -</a:t>
            </a:r>
            <a:r>
              <a:rPr lang="en-US" sz="1800" b="1" dirty="0">
                <a:solidFill>
                  <a:schemeClr val="tx1"/>
                </a:solidFill>
                <a:latin typeface="Aptos" panose="020B0004020202020204" pitchFamily="34" charset="0"/>
              </a:rPr>
              <a:t> Professor of Clinical  Oncology, Suez Canal University, Ismailia and Medical Founder of </a:t>
            </a:r>
            <a:r>
              <a:rPr lang="en-US" sz="1800" b="1" dirty="0" err="1">
                <a:solidFill>
                  <a:schemeClr val="tx1"/>
                </a:solidFill>
                <a:latin typeface="Aptos" panose="020B0004020202020204" pitchFamily="34" charset="0"/>
              </a:rPr>
              <a:t>Alsoliman</a:t>
            </a:r>
            <a:r>
              <a:rPr lang="en-US" sz="1800" b="1" dirty="0">
                <a:solidFill>
                  <a:schemeClr val="tx1"/>
                </a:solidFill>
                <a:latin typeface="Aptos" panose="020B0004020202020204" pitchFamily="34" charset="0"/>
              </a:rPr>
              <a:t>  Radiation and Clinical Oncology Center, Port Said, Egypt .     e-mail </a:t>
            </a:r>
            <a:r>
              <a:rPr lang="en-US" sz="1800" b="1" dirty="0">
                <a:solidFill>
                  <a:schemeClr val="tx2"/>
                </a:solidFill>
                <a:latin typeface="Aptos" panose="020B0004020202020204" pitchFamily="34" charset="0"/>
                <a:hlinkClick r:id="rId6">
                  <a:extLst>
                    <a:ext uri="{A12FA001-AC4F-418D-AE19-62706E023703}">
                      <ahyp:hlinkClr xmlns:ahyp="http://schemas.microsoft.com/office/drawing/2018/hyperlinkcolor" val="tx"/>
                    </a:ext>
                  </a:extLst>
                </a:hlinkClick>
              </a:rPr>
              <a:t>worldcooperation@gmail.com</a:t>
            </a:r>
            <a:r>
              <a:rPr lang="en-US" sz="1800" b="1" dirty="0">
                <a:solidFill>
                  <a:schemeClr val="tx2"/>
                </a:solidFill>
                <a:latin typeface="Aptos" panose="020B0004020202020204" pitchFamily="34" charset="0"/>
              </a:rPr>
              <a:t>    </a:t>
            </a:r>
            <a:r>
              <a:rPr lang="en-US" sz="1800" b="1" dirty="0">
                <a:solidFill>
                  <a:schemeClr val="tx1"/>
                </a:solidFill>
                <a:latin typeface="Aptos" panose="020B0004020202020204" pitchFamily="34" charset="0"/>
              </a:rPr>
              <a:t>Webs: </a:t>
            </a:r>
            <a:r>
              <a:rPr lang="en-US" sz="1800" b="1" dirty="0">
                <a:solidFill>
                  <a:schemeClr val="accent3">
                    <a:lumMod val="50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www.gois.website</a:t>
            </a:r>
            <a:r>
              <a:rPr lang="en-US" sz="1800" b="1" dirty="0">
                <a:solidFill>
                  <a:schemeClr val="accent3">
                    <a:lumMod val="50000"/>
                  </a:schemeClr>
                </a:solidFill>
                <a:latin typeface="Aptos" panose="020B0004020202020204" pitchFamily="34" charset="0"/>
              </a:rPr>
              <a:t> </a:t>
            </a:r>
            <a:r>
              <a:rPr lang="en-US" sz="1800" b="1" dirty="0">
                <a:solidFill>
                  <a:schemeClr val="tx1"/>
                </a:solidFill>
                <a:latin typeface="Aptos" panose="020B0004020202020204" pitchFamily="34" charset="0"/>
              </a:rPr>
              <a:t>&amp; </a:t>
            </a:r>
            <a:r>
              <a:rPr lang="en-US" sz="1800" b="1" dirty="0">
                <a:solidFill>
                  <a:schemeClr val="accent3">
                    <a:lumMod val="50000"/>
                  </a:schemeClr>
                </a:solidFill>
                <a:latin typeface="Aptos" panose="020B0004020202020204" pitchFamily="34" charset="0"/>
                <a:hlinkClick r:id="rId5">
                  <a:extLst>
                    <a:ext uri="{A12FA001-AC4F-418D-AE19-62706E023703}">
                      <ahyp:hlinkClr xmlns:ahyp="http://schemas.microsoft.com/office/drawing/2018/hyperlinkcolor" val="tx"/>
                    </a:ext>
                  </a:extLst>
                </a:hlinkClick>
              </a:rPr>
              <a:t>www.icedoc.org</a:t>
            </a:r>
            <a:r>
              <a:rPr lang="en-US" sz="1800" b="1" dirty="0">
                <a:solidFill>
                  <a:schemeClr val="accent3">
                    <a:lumMod val="50000"/>
                  </a:schemeClr>
                </a:solidFill>
                <a:latin typeface="Aptos" panose="020B0004020202020204" pitchFamily="34" charset="0"/>
              </a:rPr>
              <a:t>  </a:t>
            </a:r>
          </a:p>
          <a:p>
            <a:pPr eaLnBrk="1" fontAlgn="auto" hangingPunct="1">
              <a:spcAft>
                <a:spcPts val="0"/>
              </a:spcAft>
              <a:buFont typeface="Arial" pitchFamily="34" charset="0"/>
              <a:buNone/>
              <a:defRPr/>
            </a:pPr>
            <a:r>
              <a:rPr lang="en-US" b="1" dirty="0">
                <a:solidFill>
                  <a:schemeClr val="tx1"/>
                </a:solidFill>
                <a:latin typeface="Aptos" panose="020B0004020202020204" pitchFamily="34" charset="0"/>
              </a:rPr>
              <a:t> </a:t>
            </a:r>
          </a:p>
          <a:p>
            <a:pPr eaLnBrk="1" fontAlgn="auto" hangingPunct="1">
              <a:spcAft>
                <a:spcPts val="0"/>
              </a:spcAft>
              <a:buFont typeface="Arial" pitchFamily="34" charset="0"/>
              <a:buNone/>
              <a:defRPr/>
            </a:pPr>
            <a:endParaRPr lang="en-US" b="1" dirty="0">
              <a:solidFill>
                <a:schemeClr val="tx1"/>
              </a:solidFill>
              <a:latin typeface="Aptos" panose="020B0004020202020204" pitchFamily="34" charset="0"/>
            </a:endParaRPr>
          </a:p>
          <a:p>
            <a:pPr algn="l">
              <a:defRPr/>
            </a:pPr>
            <a:r>
              <a:rPr lang="en-US" sz="1600" b="1" dirty="0">
                <a:latin typeface="Aptos" panose="020B0004020202020204" pitchFamily="34" charset="0"/>
              </a:rPr>
              <a:t>October 22, 2025  </a:t>
            </a:r>
          </a:p>
          <a:p>
            <a:pPr algn="l">
              <a:defRPr/>
            </a:pPr>
            <a:r>
              <a:rPr lang="en-US" sz="1600" b="1" dirty="0">
                <a:latin typeface="Aptos" panose="020B0004020202020204" pitchFamily="34" charset="0"/>
              </a:rPr>
              <a:t>Updated: July 20, 2026</a:t>
            </a:r>
          </a:p>
          <a:p>
            <a:pPr algn="l">
              <a:defRPr/>
            </a:pPr>
            <a:r>
              <a:rPr lang="en-US" sz="1600" b="1" dirty="0">
                <a:latin typeface="Aptos" panose="020B0004020202020204" pitchFamily="34" charset="0"/>
              </a:rPr>
              <a:t> </a:t>
            </a:r>
          </a:p>
          <a:p>
            <a:pPr algn="l">
              <a:defRPr/>
            </a:pPr>
            <a:endParaRPr lang="en-US" sz="1600" b="1" dirty="0">
              <a:latin typeface="Aptos" panose="020B0004020202020204" pitchFamily="34" charset="0"/>
            </a:endParaRPr>
          </a:p>
        </p:txBody>
      </p:sp>
      <p:pic>
        <p:nvPicPr>
          <p:cNvPr id="1026" name="Picture 2" descr="C:\Users\Ahmed\Desktop\New folder (2)\Photo_Ahmed Elzawawy_ .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2000" y="4723958"/>
            <a:ext cx="2414427" cy="213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448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6AD44-C090-08BE-77C9-AC9E5BD37FE0}"/>
              </a:ext>
            </a:extLst>
          </p:cNvPr>
          <p:cNvSpPr>
            <a:spLocks noGrp="1"/>
          </p:cNvSpPr>
          <p:nvPr>
            <p:ph type="subTitle" idx="1"/>
          </p:nvPr>
        </p:nvSpPr>
        <p:spPr>
          <a:xfrm>
            <a:off x="0" y="259882"/>
            <a:ext cx="12021953" cy="6400800"/>
          </a:xfrm>
        </p:spPr>
        <p:txBody>
          <a:bodyPr/>
          <a:lstStyle/>
          <a:p>
            <a:pPr marL="914400" marR="0" indent="-457200" algn="just">
              <a:spcBef>
                <a:spcPts val="0"/>
              </a:spcBef>
              <a:spcAft>
                <a:spcPts val="0"/>
              </a:spcAft>
              <a:tabLst>
                <a:tab pos="914400" algn="l"/>
              </a:tabLst>
            </a:pPr>
            <a:endParaRPr lang="en-US" sz="1800" b="1" i="1" dirty="0">
              <a:latin typeface="Arial" panose="020B0604020202020204" pitchFamily="34" charset="0"/>
              <a:ea typeface="Times New Roman" panose="02020603050405020304" pitchFamily="18" charset="0"/>
              <a:cs typeface="Times New Roman" panose="02020603050405020304" pitchFamily="18" charset="0"/>
            </a:endParaRPr>
          </a:p>
          <a:p>
            <a:pPr marL="914400" indent="-457200" algn="just">
              <a:spcBef>
                <a:spcPts val="0"/>
              </a:spcBef>
              <a:tabLst>
                <a:tab pos="914400" algn="l"/>
              </a:tabLst>
            </a:pPr>
            <a:r>
              <a:rPr lang="en-US" sz="1800" b="1"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b="1" i="1" dirty="0">
              <a:latin typeface="Aptos" panose="020B0004020202020204" pitchFamily="34" charset="0"/>
              <a:ea typeface="Times New Roman" panose="02020603050405020304" pitchFamily="18" charset="0"/>
              <a:cs typeface="Times New Roman" panose="02020603050405020304" pitchFamily="18" charset="0"/>
            </a:endParaRPr>
          </a:p>
          <a:p>
            <a:pPr marL="914400" indent="-457200" algn="just">
              <a:spcBef>
                <a:spcPts val="0"/>
              </a:spcBef>
              <a:tabLst>
                <a:tab pos="914400" algn="l"/>
              </a:tabLst>
            </a:pPr>
            <a:endParaRPr lang="en-US" sz="1800" b="1" u="sng" dirty="0">
              <a:solidFill>
                <a:srgbClr val="0000FF"/>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8772C81C-F425-961F-A6DA-4C8B92D0466C}"/>
              </a:ext>
            </a:extLst>
          </p:cNvPr>
          <p:cNvSpPr txBox="1"/>
          <p:nvPr/>
        </p:nvSpPr>
        <p:spPr>
          <a:xfrm>
            <a:off x="246580" y="1"/>
            <a:ext cx="11096090" cy="6924973"/>
          </a:xfrm>
          <a:prstGeom prst="rect">
            <a:avLst/>
          </a:prstGeom>
          <a:noFill/>
        </p:spPr>
        <p:txBody>
          <a:bodyPr wrap="square">
            <a:spAutoFit/>
          </a:bodyPr>
          <a:lstStyle/>
          <a:p>
            <a:r>
              <a:rPr lang="en-US" sz="1800" b="1" dirty="0">
                <a:latin typeface="Arial Narrow" panose="020B0606020202030204" pitchFamily="34" charset="0"/>
              </a:rPr>
              <a:t> </a:t>
            </a:r>
            <a:r>
              <a:rPr lang="en-US" sz="3600" b="1" dirty="0">
                <a:solidFill>
                  <a:srgbClr val="FF0000"/>
                </a:solidFill>
                <a:latin typeface="Aptos" panose="020B0004020202020204" pitchFamily="34" charset="0"/>
              </a:rPr>
              <a:t>Disclosure of conflicts: None </a:t>
            </a:r>
          </a:p>
          <a:p>
            <a:pPr marL="342900" indent="-342900">
              <a:buFontTx/>
              <a:buChar char="-"/>
            </a:pPr>
            <a:r>
              <a:rPr lang="en-US" sz="2400" b="1" dirty="0">
                <a:solidFill>
                  <a:schemeClr val="accent1">
                    <a:lumMod val="50000"/>
                  </a:schemeClr>
                </a:solidFill>
                <a:latin typeface="Aptos" panose="020B0004020202020204" pitchFamily="34" charset="0"/>
              </a:rPr>
              <a:t>I completely follow scientific approaches , works of many  scientists and  evidences . Moreover, we raise brainstorming  scientific stimulation and open for all what   could lead to increase affordability of better value cancer care in real world.   I didn’t invent anything here.</a:t>
            </a:r>
          </a:p>
          <a:p>
            <a:pPr marL="342900" indent="-342900">
              <a:buFontTx/>
              <a:buChar char="-"/>
            </a:pPr>
            <a:endParaRPr lang="en-US" sz="2400" b="1" dirty="0">
              <a:solidFill>
                <a:schemeClr val="accent1">
                  <a:lumMod val="50000"/>
                </a:schemeClr>
              </a:solidFill>
              <a:latin typeface="Aptos" panose="020B0004020202020204" pitchFamily="34" charset="0"/>
            </a:endParaRPr>
          </a:p>
          <a:p>
            <a:r>
              <a:rPr lang="en-US" sz="2400" b="1" dirty="0">
                <a:solidFill>
                  <a:schemeClr val="accent1">
                    <a:lumMod val="50000"/>
                  </a:schemeClr>
                </a:solidFill>
                <a:latin typeface="Aptos" panose="020B0004020202020204" pitchFamily="34" charset="0"/>
              </a:rPr>
              <a:t>-</a:t>
            </a:r>
            <a:r>
              <a:rPr lang="en-US" sz="2400" b="1" u="sng" dirty="0">
                <a:solidFill>
                  <a:srgbClr val="C00000"/>
                </a:solidFill>
                <a:highlight>
                  <a:srgbClr val="FFFF00"/>
                </a:highlight>
                <a:latin typeface="Aptos" panose="020B0004020202020204" pitchFamily="34" charset="0"/>
              </a:rPr>
              <a:t>I don’t take  fees for my lectures-out of my university- or financial support from any.   </a:t>
            </a:r>
          </a:p>
          <a:p>
            <a:endParaRPr lang="en-US" sz="2400" b="1" u="sng" dirty="0">
              <a:solidFill>
                <a:srgbClr val="C00000"/>
              </a:solidFill>
              <a:highlight>
                <a:srgbClr val="FFFF00"/>
              </a:highlight>
              <a:latin typeface="Aptos" panose="020B0004020202020204" pitchFamily="34" charset="0"/>
            </a:endParaRPr>
          </a:p>
          <a:p>
            <a:r>
              <a:rPr lang="en-US" sz="2400" b="1" u="sng" dirty="0">
                <a:solidFill>
                  <a:srgbClr val="C00000"/>
                </a:solidFill>
                <a:highlight>
                  <a:srgbClr val="FFFF00"/>
                </a:highlight>
                <a:latin typeface="Aptos" panose="020B0004020202020204" pitchFamily="34" charset="0"/>
              </a:rPr>
              <a:t>So , in the forum  of GOIS , we are free completely to express , based on science . I am aligned only to what could be beneficial to millions of patients with cancer  regardless who they are or where they are</a:t>
            </a:r>
            <a:r>
              <a:rPr lang="en-US" sz="2400" b="1" dirty="0">
                <a:solidFill>
                  <a:srgbClr val="C00000"/>
                </a:solidFill>
                <a:highlight>
                  <a:srgbClr val="FFFF00"/>
                </a:highlight>
                <a:latin typeface="Aptos" panose="020B0004020202020204" pitchFamily="34" charset="0"/>
              </a:rPr>
              <a:t>. So, it is an opportunity to all to express freely , with scientific approaches or references. Welcome all. The GOIS Forum belongs to all the willing. </a:t>
            </a:r>
          </a:p>
          <a:p>
            <a:endParaRPr lang="en-US" sz="2400" b="1" dirty="0">
              <a:solidFill>
                <a:srgbClr val="C00000"/>
              </a:solidFill>
              <a:highlight>
                <a:srgbClr val="FFFF00"/>
              </a:highlight>
              <a:latin typeface="Aptos" panose="020B0004020202020204" pitchFamily="34" charset="0"/>
            </a:endParaRPr>
          </a:p>
          <a:p>
            <a:r>
              <a:rPr lang="en-US" sz="2400" b="1" dirty="0">
                <a:latin typeface="Aptos" panose="020B0004020202020204" pitchFamily="34" charset="0"/>
              </a:rPr>
              <a:t>I inspired from the works with distinguished colleagues , international  organizations and  societies in the world, in committees, as an advisor expert or as a chair  along the last 4 decades  (all are scientific and medical activities)   </a:t>
            </a:r>
          </a:p>
        </p:txBody>
      </p:sp>
    </p:spTree>
    <p:extLst>
      <p:ext uri="{BB962C8B-B14F-4D97-AF65-F5344CB8AC3E}">
        <p14:creationId xmlns:p14="http://schemas.microsoft.com/office/powerpoint/2010/main" val="4243195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A4CC-6AA5-488D-018B-C7EAB3AACD16}"/>
              </a:ext>
            </a:extLst>
          </p:cNvPr>
          <p:cNvSpPr>
            <a:spLocks noGrp="1"/>
          </p:cNvSpPr>
          <p:nvPr>
            <p:ph idx="1"/>
          </p:nvPr>
        </p:nvSpPr>
        <p:spPr>
          <a:xfrm>
            <a:off x="184935" y="0"/>
            <a:ext cx="11866651" cy="6750121"/>
          </a:xfrm>
        </p:spPr>
        <p:txBody>
          <a:bodyPr/>
          <a:lstStyle/>
          <a:p>
            <a:r>
              <a:rPr lang="en-US" b="1" dirty="0"/>
              <a:t> </a:t>
            </a:r>
            <a:r>
              <a:rPr lang="en-US" b="1" dirty="0">
                <a:solidFill>
                  <a:srgbClr val="C00000"/>
                </a:solidFill>
                <a:latin typeface="Aptos" panose="020B0004020202020204" pitchFamily="34" charset="0"/>
              </a:rPr>
              <a:t>GOIS</a:t>
            </a:r>
            <a:r>
              <a:rPr lang="en-US" b="1" dirty="0">
                <a:latin typeface="Aptos" panose="020B0004020202020204" pitchFamily="34" charset="0"/>
              </a:rPr>
              <a:t> </a:t>
            </a:r>
            <a:r>
              <a:rPr lang="en-US" b="1" dirty="0">
                <a:solidFill>
                  <a:srgbClr val="C00000"/>
                </a:solidFill>
                <a:latin typeface="Aptos" panose="020B0004020202020204" pitchFamily="34" charset="0"/>
              </a:rPr>
              <a:t>is the 1</a:t>
            </a:r>
            <a:r>
              <a:rPr lang="en-US" b="1" baseline="30000" dirty="0">
                <a:solidFill>
                  <a:srgbClr val="C00000"/>
                </a:solidFill>
                <a:latin typeface="Aptos" panose="020B0004020202020204" pitchFamily="34" charset="0"/>
              </a:rPr>
              <a:t>st</a:t>
            </a:r>
            <a:r>
              <a:rPr lang="en-US" b="1" dirty="0">
                <a:solidFill>
                  <a:srgbClr val="C00000"/>
                </a:solidFill>
                <a:latin typeface="Aptos" panose="020B0004020202020204" pitchFamily="34" charset="0"/>
              </a:rPr>
              <a:t> world </a:t>
            </a:r>
            <a:r>
              <a:rPr lang="en-US" b="1" dirty="0">
                <a:solidFill>
                  <a:schemeClr val="bg2">
                    <a:lumMod val="50000"/>
                  </a:schemeClr>
                </a:solidFill>
                <a:latin typeface="Aptos" panose="020B0004020202020204" pitchFamily="34" charset="0"/>
              </a:rPr>
              <a:t>professional virtual program </a:t>
            </a:r>
            <a:r>
              <a:rPr lang="en-US" b="1" u="sng" dirty="0">
                <a:solidFill>
                  <a:schemeClr val="bg2">
                    <a:lumMod val="50000"/>
                  </a:schemeClr>
                </a:solidFill>
                <a:latin typeface="Aptos" panose="020B0004020202020204" pitchFamily="34" charset="0"/>
              </a:rPr>
              <a:t>focused </a:t>
            </a:r>
            <a:r>
              <a:rPr lang="en-US" b="1" u="sng" dirty="0">
                <a:solidFill>
                  <a:srgbClr val="C00000"/>
                </a:solidFill>
                <a:latin typeface="Aptos" panose="020B0004020202020204" pitchFamily="34" charset="0"/>
              </a:rPr>
              <a:t>exclusively</a:t>
            </a:r>
            <a:r>
              <a:rPr lang="en-US" b="1" dirty="0">
                <a:solidFill>
                  <a:schemeClr val="bg2">
                    <a:lumMod val="50000"/>
                  </a:schemeClr>
                </a:solidFill>
                <a:latin typeface="Aptos" panose="020B0004020202020204" pitchFamily="34" charset="0"/>
              </a:rPr>
              <a:t> on dissemination  and stimulation of how </a:t>
            </a:r>
            <a:r>
              <a:rPr lang="en-US" b="1" u="sng" dirty="0">
                <a:solidFill>
                  <a:schemeClr val="bg2">
                    <a:lumMod val="50000"/>
                  </a:schemeClr>
                </a:solidFill>
                <a:latin typeface="Aptos" panose="020B0004020202020204" pitchFamily="34" charset="0"/>
              </a:rPr>
              <a:t>via scientific exploration</a:t>
            </a:r>
            <a:r>
              <a:rPr lang="en-US" b="1" dirty="0">
                <a:solidFill>
                  <a:schemeClr val="bg2">
                    <a:lumMod val="50000"/>
                  </a:schemeClr>
                </a:solidFill>
                <a:latin typeface="Aptos" panose="020B0004020202020204" pitchFamily="34" charset="0"/>
              </a:rPr>
              <a:t>, to increase affordability of cancer care in the real world. </a:t>
            </a:r>
            <a:r>
              <a:rPr lang="en-US" b="1" dirty="0">
                <a:solidFill>
                  <a:schemeClr val="accent1"/>
                </a:solidFill>
                <a:latin typeface="Aptos" panose="020B0004020202020204" pitchFamily="34" charset="0"/>
              </a:rPr>
              <a:t> </a:t>
            </a:r>
            <a:r>
              <a:rPr lang="en-US" b="1" dirty="0">
                <a:latin typeface="Aptos" panose="020B0004020202020204" pitchFamily="34" charset="0"/>
              </a:rPr>
              <a:t> (It is Free and accessible to all).    Visit </a:t>
            </a:r>
            <a:r>
              <a:rPr lang="en-US" b="1" u="sng" dirty="0">
                <a:solidFill>
                  <a:schemeClr val="accent1"/>
                </a:solidFill>
                <a:latin typeface="Aptos" panose="020B0004020202020204" pitchFamily="34" charset="0"/>
                <a:hlinkClick r:id="rId2">
                  <a:extLst>
                    <a:ext uri="{A12FA001-AC4F-418D-AE19-62706E023703}">
                      <ahyp:hlinkClr xmlns:ahyp="http://schemas.microsoft.com/office/drawing/2018/hyperlinkcolor" val="tx"/>
                    </a:ext>
                  </a:extLst>
                </a:hlinkClick>
              </a:rPr>
              <a:t>www.gois.website</a:t>
            </a:r>
            <a:r>
              <a:rPr lang="en-US" b="1" dirty="0">
                <a:solidFill>
                  <a:schemeClr val="accent1"/>
                </a:solidFill>
                <a:latin typeface="Aptos" panose="020B0004020202020204" pitchFamily="34" charset="0"/>
              </a:rPr>
              <a:t>  </a:t>
            </a:r>
          </a:p>
          <a:p>
            <a:pPr marL="0" indent="0">
              <a:buNone/>
            </a:pPr>
            <a:endParaRPr lang="en-US" b="1" dirty="0">
              <a:latin typeface="Aptos" panose="020B0004020202020204" pitchFamily="34" charset="0"/>
            </a:endParaRPr>
          </a:p>
          <a:p>
            <a:r>
              <a:rPr lang="en-US" b="1" dirty="0">
                <a:latin typeface="Aptos" panose="020B0004020202020204" pitchFamily="34" charset="0"/>
              </a:rPr>
              <a:t>Note: The 1</a:t>
            </a:r>
            <a:r>
              <a:rPr lang="en-US" b="1" baseline="30000" dirty="0">
                <a:latin typeface="Aptos" panose="020B0004020202020204" pitchFamily="34" charset="0"/>
              </a:rPr>
              <a:t>st</a:t>
            </a:r>
            <a:r>
              <a:rPr lang="en-US" b="1" dirty="0">
                <a:latin typeface="Aptos" panose="020B0004020202020204" pitchFamily="34" charset="0"/>
              </a:rPr>
              <a:t> series ASCO-GOIS Intl. webinars were focused on systemic cancer therapy and drugs and the notion of Global Oncology ( free access to full records  </a:t>
            </a:r>
            <a:r>
              <a:rPr lang="en-US" b="1" u="sng" dirty="0">
                <a:solidFill>
                  <a:schemeClr val="bg2">
                    <a:lumMod val="50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https://icedoc.website/webinars.html</a:t>
            </a:r>
            <a:r>
              <a:rPr lang="en-US" b="1" u="sng" dirty="0">
                <a:solidFill>
                  <a:schemeClr val="bg2">
                    <a:lumMod val="50000"/>
                  </a:schemeClr>
                </a:solidFill>
                <a:latin typeface="Aptos" panose="020B0004020202020204" pitchFamily="34" charset="0"/>
              </a:rPr>
              <a:t> ) </a:t>
            </a:r>
          </a:p>
          <a:p>
            <a:endParaRPr lang="en-US" b="1" dirty="0">
              <a:solidFill>
                <a:schemeClr val="bg2">
                  <a:lumMod val="50000"/>
                </a:schemeClr>
              </a:solidFill>
              <a:latin typeface="Aptos" panose="020B0004020202020204" pitchFamily="34" charset="0"/>
            </a:endParaRPr>
          </a:p>
          <a:p>
            <a:r>
              <a:rPr lang="en-US" b="1" u="sng" dirty="0">
                <a:latin typeface="Aptos" panose="020B0004020202020204" pitchFamily="34" charset="0"/>
              </a:rPr>
              <a:t>The 2nd series is entitled</a:t>
            </a:r>
            <a:r>
              <a:rPr lang="en-US" b="1" dirty="0">
                <a:latin typeface="Aptos" panose="020B0004020202020204" pitchFamily="34" charset="0"/>
              </a:rPr>
              <a:t> “How to increase access and affordability of better value radiation oncology via science and prospects of molecular radiotherapy and its combinations with Immunotherapy”. Free virtual attendance for all.</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91084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081769-7CF7-1D9C-73B5-09BEC2E40481}"/>
              </a:ext>
            </a:extLst>
          </p:cNvPr>
          <p:cNvSpPr>
            <a:spLocks noGrp="1"/>
          </p:cNvSpPr>
          <p:nvPr>
            <p:ph idx="1"/>
          </p:nvPr>
        </p:nvSpPr>
        <p:spPr>
          <a:xfrm>
            <a:off x="195209" y="92468"/>
            <a:ext cx="11846103" cy="6678202"/>
          </a:xfrm>
        </p:spPr>
        <p:txBody>
          <a:bodyPr>
            <a:normAutofit fontScale="92500" lnSpcReduction="10000"/>
          </a:bodyPr>
          <a:lstStyle/>
          <a:p>
            <a:pPr marL="0" indent="0">
              <a:buNone/>
            </a:pPr>
            <a:r>
              <a:rPr lang="en-US" b="1" dirty="0"/>
              <a:t> </a:t>
            </a:r>
            <a:r>
              <a:rPr lang="en-US" b="1" dirty="0">
                <a:solidFill>
                  <a:srgbClr val="C00000"/>
                </a:solidFill>
                <a:latin typeface="Aptos" panose="020B0004020202020204" pitchFamily="34" charset="0"/>
              </a:rPr>
              <a:t>Three common brain storming questions along all ASCO -GOIS series and the win-win scientific initiative “ win-win game changing of global cancer care”: </a:t>
            </a:r>
            <a:endParaRPr lang="en-US" dirty="0">
              <a:solidFill>
                <a:srgbClr val="C00000"/>
              </a:solidFill>
              <a:latin typeface="Aptos" panose="020B0004020202020204" pitchFamily="34" charset="0"/>
            </a:endParaRPr>
          </a:p>
          <a:p>
            <a:pPr marL="0" indent="0">
              <a:buNone/>
            </a:pPr>
            <a:r>
              <a:rPr lang="en-US" b="1" dirty="0">
                <a:latin typeface="Aptos" panose="020B0004020202020204" pitchFamily="34" charset="0"/>
              </a:rPr>
              <a:t>a) Accessibility and Affordability:</a:t>
            </a:r>
            <a:endParaRPr lang="en-US" dirty="0">
              <a:latin typeface="Aptos" panose="020B0004020202020204" pitchFamily="34" charset="0"/>
            </a:endParaRPr>
          </a:p>
          <a:p>
            <a:r>
              <a:rPr lang="en-US" dirty="0">
                <a:latin typeface="Aptos" panose="020B0004020202020204" pitchFamily="34" charset="0"/>
              </a:rPr>
              <a:t>Can clinical oncology, including radiotherapy, become </a:t>
            </a:r>
            <a:r>
              <a:rPr lang="en-US" b="1" dirty="0">
                <a:latin typeface="Aptos" panose="020B0004020202020204" pitchFamily="34" charset="0"/>
              </a:rPr>
              <a:t>significantly</a:t>
            </a:r>
            <a:r>
              <a:rPr lang="en-US" dirty="0">
                <a:latin typeface="Aptos" panose="020B0004020202020204" pitchFamily="34" charset="0"/>
              </a:rPr>
              <a:t> more accessible and affordable worldwide?</a:t>
            </a:r>
          </a:p>
          <a:p>
            <a:r>
              <a:rPr lang="en-US" dirty="0">
                <a:latin typeface="Aptos" panose="020B0004020202020204" pitchFamily="34" charset="0"/>
              </a:rPr>
              <a:t>Is it possible to </a:t>
            </a:r>
            <a:r>
              <a:rPr lang="en-US" b="1" dirty="0">
                <a:latin typeface="Aptos" panose="020B0004020202020204" pitchFamily="34" charset="0"/>
              </a:rPr>
              <a:t>remarkably</a:t>
            </a:r>
            <a:r>
              <a:rPr lang="en-US" dirty="0">
                <a:latin typeface="Aptos" panose="020B0004020202020204" pitchFamily="34" charset="0"/>
              </a:rPr>
              <a:t> lower the total cost of cancer care </a:t>
            </a:r>
            <a:r>
              <a:rPr lang="en-US" b="1" dirty="0">
                <a:latin typeface="Aptos" panose="020B0004020202020204" pitchFamily="34" charset="0"/>
              </a:rPr>
              <a:t>through science </a:t>
            </a:r>
            <a:r>
              <a:rPr lang="en-US" dirty="0">
                <a:latin typeface="Aptos" panose="020B0004020202020204" pitchFamily="34" charset="0"/>
              </a:rPr>
              <a:t>without compromising outcomes?     </a:t>
            </a:r>
          </a:p>
          <a:p>
            <a:pPr marL="0" indent="0">
              <a:buNone/>
            </a:pPr>
            <a:r>
              <a:rPr lang="en-US" dirty="0">
                <a:latin typeface="Aptos" panose="020B0004020202020204" pitchFamily="34" charset="0"/>
              </a:rPr>
              <a:t> (Our suggested answer for both questions</a:t>
            </a:r>
            <a:r>
              <a:rPr lang="en-US" dirty="0">
                <a:solidFill>
                  <a:srgbClr val="FF0000"/>
                </a:solidFill>
                <a:latin typeface="Aptos" panose="020B0004020202020204" pitchFamily="34" charset="0"/>
              </a:rPr>
              <a:t>: </a:t>
            </a:r>
            <a:r>
              <a:rPr lang="en-US" b="1" dirty="0">
                <a:solidFill>
                  <a:srgbClr val="FF0000"/>
                </a:solidFill>
                <a:latin typeface="Aptos" panose="020B0004020202020204" pitchFamily="34" charset="0"/>
              </a:rPr>
              <a:t>YES.</a:t>
            </a:r>
            <a:r>
              <a:rPr lang="en-US" dirty="0">
                <a:solidFill>
                  <a:srgbClr val="FF0000"/>
                </a:solidFill>
                <a:latin typeface="Aptos" panose="020B0004020202020204" pitchFamily="34" charset="0"/>
              </a:rPr>
              <a:t> </a:t>
            </a:r>
            <a:r>
              <a:rPr lang="en-US" dirty="0">
                <a:latin typeface="Aptos" panose="020B0004020202020204" pitchFamily="34" charset="0"/>
              </a:rPr>
              <a:t>What do you think?)</a:t>
            </a:r>
          </a:p>
          <a:p>
            <a:pPr marL="0" indent="0">
              <a:buNone/>
            </a:pPr>
            <a:r>
              <a:rPr lang="en-US" b="1" dirty="0">
                <a:latin typeface="Aptos" panose="020B0004020202020204" pitchFamily="34" charset="0"/>
              </a:rPr>
              <a:t>b) Optimizing Existing Resources:  </a:t>
            </a:r>
            <a:r>
              <a:rPr lang="en-US" sz="3900" b="1" dirty="0">
                <a:solidFill>
                  <a:srgbClr val="FF0000"/>
                </a:solidFill>
                <a:latin typeface="Aptos" panose="020B0004020202020204" pitchFamily="34" charset="0"/>
              </a:rPr>
              <a:t>(The topic of this lecture) </a:t>
            </a:r>
            <a:endParaRPr lang="en-US" sz="3900" dirty="0">
              <a:solidFill>
                <a:srgbClr val="FF0000"/>
              </a:solidFill>
              <a:latin typeface="Aptos" panose="020B0004020202020204" pitchFamily="34" charset="0"/>
            </a:endParaRPr>
          </a:p>
          <a:p>
            <a:r>
              <a:rPr lang="en-US" dirty="0">
                <a:latin typeface="Aptos" panose="020B0004020202020204" pitchFamily="34" charset="0"/>
              </a:rPr>
              <a:t>Could we double—or even more than double—the number of treated patients using existing radiotherapy facilities worldwide?   (Our suggested answer is: </a:t>
            </a:r>
            <a:r>
              <a:rPr lang="en-US" b="1" dirty="0">
                <a:solidFill>
                  <a:srgbClr val="FF0000"/>
                </a:solidFill>
                <a:latin typeface="Aptos" panose="020B0004020202020204" pitchFamily="34" charset="0"/>
              </a:rPr>
              <a:t>Yes</a:t>
            </a:r>
            <a:r>
              <a:rPr lang="en-US" dirty="0">
                <a:latin typeface="Aptos" panose="020B0004020202020204" pitchFamily="34" charset="0"/>
              </a:rPr>
              <a:t>, it is possible, </a:t>
            </a:r>
            <a:r>
              <a:rPr lang="en-US" b="1" dirty="0">
                <a:latin typeface="Aptos" panose="020B0004020202020204" pitchFamily="34" charset="0"/>
              </a:rPr>
              <a:t>if there is strong will </a:t>
            </a:r>
            <a:r>
              <a:rPr lang="en-US" dirty="0">
                <a:latin typeface="Aptos" panose="020B0004020202020204" pitchFamily="34" charset="0"/>
              </a:rPr>
              <a:t>and if we apply feasible, realistic scientific , and serious plans. What do you think?) </a:t>
            </a:r>
          </a:p>
          <a:p>
            <a:pPr marL="0" indent="0">
              <a:buNone/>
            </a:pPr>
            <a:r>
              <a:rPr lang="en-US" b="1" dirty="0">
                <a:latin typeface="Aptos" panose="020B0004020202020204" pitchFamily="34" charset="0"/>
              </a:rPr>
              <a:t>c) Expanding Clinical Oncology Services:</a:t>
            </a:r>
            <a:endParaRPr lang="en-US" dirty="0">
              <a:latin typeface="Aptos" panose="020B0004020202020204" pitchFamily="34" charset="0"/>
            </a:endParaRPr>
          </a:p>
          <a:p>
            <a:r>
              <a:rPr lang="en-US" dirty="0">
                <a:latin typeface="Aptos" panose="020B0004020202020204" pitchFamily="34" charset="0"/>
              </a:rPr>
              <a:t>Is it possible to </a:t>
            </a:r>
            <a:r>
              <a:rPr lang="en-US" b="1" dirty="0">
                <a:latin typeface="Aptos" panose="020B0004020202020204" pitchFamily="34" charset="0"/>
              </a:rPr>
              <a:t>significantly </a:t>
            </a:r>
            <a:r>
              <a:rPr lang="en-US" dirty="0">
                <a:latin typeface="Aptos" panose="020B0004020202020204" pitchFamily="34" charset="0"/>
              </a:rPr>
              <a:t>increase the number of clinical oncology care services in the coming years? (Our suggested answer is </a:t>
            </a:r>
            <a:r>
              <a:rPr lang="en-US" b="1" dirty="0">
                <a:solidFill>
                  <a:srgbClr val="FF0000"/>
                </a:solidFill>
                <a:latin typeface="Aptos" panose="020B0004020202020204" pitchFamily="34" charset="0"/>
              </a:rPr>
              <a:t>Yes</a:t>
            </a:r>
            <a:r>
              <a:rPr lang="en-US" dirty="0">
                <a:latin typeface="Aptos" panose="020B0004020202020204" pitchFamily="34" charset="0"/>
              </a:rPr>
              <a:t>, </a:t>
            </a:r>
            <a:r>
              <a:rPr lang="en-US" b="1" dirty="0">
                <a:latin typeface="Aptos" panose="020B0004020202020204" pitchFamily="34" charset="0"/>
              </a:rPr>
              <a:t>it is possible, if there is the will and </a:t>
            </a:r>
            <a:r>
              <a:rPr lang="en-US" sz="3000" b="1" dirty="0">
                <a:solidFill>
                  <a:srgbClr val="FF0000"/>
                </a:solidFill>
                <a:latin typeface="Aptos" panose="020B0004020202020204" pitchFamily="34" charset="0"/>
              </a:rPr>
              <a:t>readiness for change</a:t>
            </a:r>
            <a:r>
              <a:rPr lang="en-US" b="1" dirty="0">
                <a:latin typeface="Aptos" panose="020B0004020202020204" pitchFamily="34" charset="0"/>
              </a:rPr>
              <a:t>. </a:t>
            </a:r>
            <a:r>
              <a:rPr lang="en-US" dirty="0">
                <a:latin typeface="Aptos" panose="020B0004020202020204" pitchFamily="34" charset="0"/>
              </a:rPr>
              <a:t>What</a:t>
            </a:r>
            <a:r>
              <a:rPr lang="en-US" b="1" dirty="0">
                <a:latin typeface="Aptos" panose="020B0004020202020204" pitchFamily="34" charset="0"/>
              </a:rPr>
              <a:t> </a:t>
            </a:r>
            <a:r>
              <a:rPr lang="en-US" dirty="0">
                <a:latin typeface="Aptos" panose="020B0004020202020204" pitchFamily="34" charset="0"/>
              </a:rPr>
              <a:t>do you think?) </a:t>
            </a:r>
          </a:p>
          <a:p>
            <a:endParaRPr lang="en-US" dirty="0"/>
          </a:p>
        </p:txBody>
      </p:sp>
    </p:spTree>
    <p:extLst>
      <p:ext uri="{BB962C8B-B14F-4D97-AF65-F5344CB8AC3E}">
        <p14:creationId xmlns:p14="http://schemas.microsoft.com/office/powerpoint/2010/main" val="1907518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B456D-050C-7A0B-324B-2D04AA5BA34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BFE708-F038-4C48-C388-D2B48CBDF931}"/>
              </a:ext>
            </a:extLst>
          </p:cNvPr>
          <p:cNvSpPr>
            <a:spLocks noGrp="1"/>
          </p:cNvSpPr>
          <p:nvPr>
            <p:ph idx="1"/>
          </p:nvPr>
        </p:nvSpPr>
        <p:spPr>
          <a:xfrm>
            <a:off x="452063" y="152400"/>
            <a:ext cx="10957389" cy="6553200"/>
          </a:xfrm>
        </p:spPr>
        <p:txBody>
          <a:bodyPr/>
          <a:lstStyle/>
          <a:p>
            <a:pPr marL="0" indent="0">
              <a:buNone/>
              <a:defRPr/>
            </a:pPr>
            <a:r>
              <a:rPr lang="en-US" b="1" dirty="0">
                <a:latin typeface="Aptos" panose="020B0004020202020204" pitchFamily="34" charset="0"/>
              </a:rPr>
              <a:t> </a:t>
            </a:r>
          </a:p>
          <a:p>
            <a:pPr marL="0" indent="0">
              <a:buNone/>
              <a:defRPr/>
            </a:pPr>
            <a:r>
              <a:rPr lang="en-US" b="1" dirty="0">
                <a:latin typeface="Aptos" panose="020B0004020202020204" pitchFamily="34" charset="0"/>
              </a:rPr>
              <a:t>Please note that in the series and in GOIS programs </a:t>
            </a:r>
            <a:r>
              <a:rPr lang="en-US" b="1" dirty="0">
                <a:solidFill>
                  <a:srgbClr val="C00000"/>
                </a:solidFill>
                <a:latin typeface="Aptos" panose="020B0004020202020204" pitchFamily="34" charset="0"/>
              </a:rPr>
              <a:t>in general we adopt</a:t>
            </a:r>
            <a:r>
              <a:rPr lang="en-US" b="1" dirty="0">
                <a:latin typeface="Aptos" panose="020B0004020202020204" pitchFamily="34" charset="0"/>
              </a:rPr>
              <a:t> the principals of the win-win scientific initiative:  </a:t>
            </a:r>
          </a:p>
          <a:p>
            <a:pPr marL="0" indent="0">
              <a:buNone/>
              <a:defRPr/>
            </a:pPr>
            <a:r>
              <a:rPr lang="en-US" b="1" dirty="0">
                <a:latin typeface="Aptos" panose="020B0004020202020204" pitchFamily="34" charset="0"/>
              </a:rPr>
              <a:t>   </a:t>
            </a:r>
          </a:p>
          <a:p>
            <a:pPr marL="0" indent="0">
              <a:buNone/>
              <a:defRPr/>
            </a:pPr>
            <a:r>
              <a:rPr lang="en-US" b="1" dirty="0">
                <a:solidFill>
                  <a:srgbClr val="C00000"/>
                </a:solidFill>
                <a:latin typeface="Aptos" panose="020B0004020202020204" pitchFamily="34" charset="0"/>
              </a:rPr>
              <a:t>1-Free flow of ideas, </a:t>
            </a:r>
          </a:p>
          <a:p>
            <a:pPr marL="0" indent="0">
              <a:buNone/>
              <a:defRPr/>
            </a:pPr>
            <a:r>
              <a:rPr lang="en-US" b="1" dirty="0">
                <a:solidFill>
                  <a:srgbClr val="C00000"/>
                </a:solidFill>
                <a:latin typeface="Aptos" panose="020B0004020202020204" pitchFamily="34" charset="0"/>
              </a:rPr>
              <a:t>2- flexibilities of thoughts , </a:t>
            </a:r>
          </a:p>
          <a:p>
            <a:pPr marL="0" indent="0">
              <a:buNone/>
              <a:defRPr/>
            </a:pPr>
            <a:r>
              <a:rPr lang="en-US" b="1" dirty="0">
                <a:solidFill>
                  <a:srgbClr val="C00000"/>
                </a:solidFill>
                <a:latin typeface="Aptos" panose="020B0004020202020204" pitchFamily="34" charset="0"/>
              </a:rPr>
              <a:t>3- smart innovation plus exploration of older and classic ways. </a:t>
            </a:r>
            <a:endParaRPr lang="en-US" dirty="0">
              <a:solidFill>
                <a:srgbClr val="C00000"/>
              </a:solidFill>
              <a:latin typeface="Aptos" panose="020B0004020202020204" pitchFamily="34" charset="0"/>
            </a:endParaRPr>
          </a:p>
          <a:p>
            <a:pPr>
              <a:defRPr/>
            </a:pPr>
            <a:endParaRPr lang="en-US" dirty="0"/>
          </a:p>
        </p:txBody>
      </p:sp>
    </p:spTree>
    <p:extLst>
      <p:ext uri="{BB962C8B-B14F-4D97-AF65-F5344CB8AC3E}">
        <p14:creationId xmlns:p14="http://schemas.microsoft.com/office/powerpoint/2010/main" val="2572090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ECEA64-3A44-836B-044D-B12C13CAE947}"/>
              </a:ext>
            </a:extLst>
          </p:cNvPr>
          <p:cNvSpPr>
            <a:spLocks noGrp="1"/>
          </p:cNvSpPr>
          <p:nvPr>
            <p:ph idx="1"/>
          </p:nvPr>
        </p:nvSpPr>
        <p:spPr>
          <a:xfrm>
            <a:off x="133564" y="154111"/>
            <a:ext cx="11876925" cy="6544639"/>
          </a:xfrm>
        </p:spPr>
        <p:txBody>
          <a:bodyPr>
            <a:normAutofit/>
          </a:bodyPr>
          <a:lstStyle/>
          <a:p>
            <a:pPr marL="0" indent="0">
              <a:buNone/>
            </a:pPr>
            <a:r>
              <a:rPr lang="en-US" b="1" dirty="0"/>
              <a:t> </a:t>
            </a:r>
          </a:p>
          <a:p>
            <a:pPr>
              <a:defRPr/>
            </a:pPr>
            <a:r>
              <a:rPr lang="en-US" b="1" dirty="0">
                <a:solidFill>
                  <a:srgbClr val="C00000"/>
                </a:solidFill>
                <a:latin typeface="Aptos" panose="020B0004020202020204" pitchFamily="34" charset="0"/>
                <a:cs typeface="Andalus" panose="02020603050405020304" pitchFamily="18" charset="-78"/>
              </a:rPr>
              <a:t>For those who claim that we are idealistic or dreamers , Then , Yes  it is a  dream but it could be realized , via scientific and smart approaches. Already, we presented many examples . </a:t>
            </a:r>
          </a:p>
          <a:p>
            <a:pPr>
              <a:defRPr/>
            </a:pPr>
            <a:r>
              <a:rPr lang="en-US" b="1" dirty="0">
                <a:solidFill>
                  <a:srgbClr val="C00000"/>
                </a:solidFill>
                <a:latin typeface="Aptos" panose="020B0004020202020204" pitchFamily="34" charset="0"/>
                <a:cs typeface="Andalus" panose="02020603050405020304" pitchFamily="18" charset="-78"/>
              </a:rPr>
              <a:t>But  if the world continue the same , it would  be a nightmare and probably collapse of health systems. </a:t>
            </a:r>
          </a:p>
          <a:p>
            <a:pPr>
              <a:defRPr/>
            </a:pPr>
            <a:endParaRPr lang="en-US" b="1" dirty="0">
              <a:solidFill>
                <a:srgbClr val="C00000"/>
              </a:solidFill>
              <a:latin typeface="Aptos" panose="020B0004020202020204" pitchFamily="34" charset="0"/>
              <a:cs typeface="Andalus" panose="02020603050405020304" pitchFamily="18" charset="-78"/>
            </a:endParaRPr>
          </a:p>
          <a:p>
            <a:pPr marL="0" indent="0">
              <a:buNone/>
              <a:defRPr/>
            </a:pPr>
            <a:r>
              <a:rPr lang="en-US" sz="2100" b="1" dirty="0">
                <a:latin typeface="Aptos" panose="020B0004020202020204" pitchFamily="34" charset="0"/>
                <a:cs typeface="Andalus" panose="02020603050405020304" pitchFamily="18" charset="-78"/>
              </a:rPr>
              <a:t>You ‘ll find many other examples in  our last  book: </a:t>
            </a:r>
            <a:r>
              <a:rPr lang="en-US" sz="2100" b="1" dirty="0">
                <a:latin typeface="Aptos" panose="020B0004020202020204" pitchFamily="34" charset="0"/>
                <a:ea typeface="Calibri" panose="020F0502020204030204" pitchFamily="34" charset="0"/>
                <a:cs typeface="Andalus" panose="02020603050405020304" pitchFamily="18" charset="-78"/>
              </a:rPr>
              <a:t>Approaching Global Oncology. The win-win</a:t>
            </a:r>
            <a:endParaRPr lang="en-US" sz="2100" b="1" dirty="0">
              <a:latin typeface="Aptos" panose="020B0004020202020204" pitchFamily="34" charset="0"/>
              <a:cs typeface="Andalus" panose="02020603050405020304" pitchFamily="18" charset="-78"/>
            </a:endParaRPr>
          </a:p>
          <a:p>
            <a:pPr marL="0" indent="0">
              <a:buNone/>
            </a:pPr>
            <a:r>
              <a:rPr lang="en-US" sz="2100" b="1" dirty="0">
                <a:latin typeface="Aptos" panose="020B0004020202020204" pitchFamily="34" charset="0"/>
                <a:ea typeface="Calibri" panose="020F0502020204030204" pitchFamily="34" charset="0"/>
                <a:cs typeface="Andalus" panose="02020603050405020304" pitchFamily="18" charset="-78"/>
              </a:rPr>
              <a:t> model” </a:t>
            </a:r>
            <a:r>
              <a:rPr lang="en-US" sz="2100" b="1" u="sng" dirty="0">
                <a:solidFill>
                  <a:schemeClr val="accent1">
                    <a:lumMod val="75000"/>
                  </a:schemeClr>
                </a:solidFill>
                <a:latin typeface="Aptos" panose="020B0004020202020204" pitchFamily="34" charset="0"/>
                <a:ea typeface="Calibri" panose="020F0502020204030204" pitchFamily="34" charset="0"/>
                <a:cs typeface="Andalus" panose="02020603050405020304" pitchFamily="18" charset="-78"/>
                <a:hlinkClick r:id="rId2">
                  <a:extLst>
                    <a:ext uri="{A12FA001-AC4F-418D-AE19-62706E023703}">
                      <ahyp:hlinkClr xmlns:ahyp="http://schemas.microsoft.com/office/drawing/2018/hyperlinkcolor" val="tx"/>
                    </a:ext>
                  </a:extLst>
                </a:hlinkClick>
              </a:rPr>
              <a:t>https://iopscience.iop.org/book/978-0-7503-3075-6</a:t>
            </a:r>
            <a:r>
              <a:rPr lang="en-US" sz="2100" b="1" u="sng" dirty="0">
                <a:solidFill>
                  <a:schemeClr val="accent1">
                    <a:lumMod val="75000"/>
                  </a:schemeClr>
                </a:solidFill>
                <a:latin typeface="Aptos" panose="020B0004020202020204" pitchFamily="34" charset="0"/>
                <a:ea typeface="Calibri" panose="020F0502020204030204" pitchFamily="34" charset="0"/>
                <a:cs typeface="Andalus" panose="02020603050405020304" pitchFamily="18" charset="-78"/>
              </a:rPr>
              <a:t>    </a:t>
            </a:r>
          </a:p>
          <a:p>
            <a:pPr marL="0" indent="0">
              <a:buNone/>
            </a:pPr>
            <a:endParaRPr lang="en-US" sz="2100" b="1" u="sng" dirty="0">
              <a:solidFill>
                <a:schemeClr val="accent1">
                  <a:lumMod val="75000"/>
                </a:schemeClr>
              </a:solidFill>
              <a:latin typeface="Aptos" panose="020B0004020202020204" pitchFamily="34" charset="0"/>
              <a:ea typeface="Calibri" panose="020F0502020204030204" pitchFamily="34" charset="0"/>
              <a:cs typeface="Andalus" panose="02020603050405020304" pitchFamily="18" charset="-78"/>
            </a:endParaRPr>
          </a:p>
          <a:p>
            <a:pPr marL="0" indent="0">
              <a:buNone/>
            </a:pPr>
            <a:r>
              <a:rPr lang="en-US" sz="2100" b="1" dirty="0">
                <a:latin typeface="Aptos" panose="020B0004020202020204" pitchFamily="34" charset="0"/>
              </a:rPr>
              <a:t> &amp; In : </a:t>
            </a:r>
            <a:r>
              <a:rPr lang="en-US" sz="2100" b="1" kern="100" dirty="0">
                <a:latin typeface="Aptos" panose="020B0004020202020204" pitchFamily="34" charset="0"/>
                <a:ea typeface="Calibri" panose="020F0502020204030204" pitchFamily="34" charset="0"/>
                <a:cs typeface="Arial" panose="020B0604020202020204" pitchFamily="34" charset="0"/>
              </a:rPr>
              <a:t>Ahmed Elzawawy. Science and Affordability of Cancer Drugs and Radiotherapy in the World - Win-Win Scenarios, Advances in Cancer Management, Ravinder Mohan (Ed </a:t>
            </a:r>
            <a:r>
              <a:rPr lang="en-US" sz="2100" b="1" kern="100" dirty="0" err="1">
                <a:latin typeface="Aptos" panose="020B0004020202020204" pitchFamily="34" charset="0"/>
                <a:ea typeface="Calibri" panose="020F0502020204030204" pitchFamily="34" charset="0"/>
                <a:cs typeface="Arial" panose="020B0604020202020204" pitchFamily="34" charset="0"/>
              </a:rPr>
              <a:t>InTech</a:t>
            </a:r>
            <a:r>
              <a:rPr lang="en-US" sz="2100" b="1" kern="100" dirty="0">
                <a:latin typeface="Aptos" panose="020B0004020202020204" pitchFamily="34" charset="0"/>
                <a:ea typeface="Calibri" panose="020F0502020204030204" pitchFamily="34" charset="0"/>
                <a:cs typeface="Arial" panose="020B0604020202020204" pitchFamily="34" charset="0"/>
              </a:rPr>
              <a:t>, 2012  </a:t>
            </a:r>
            <a:r>
              <a:rPr lang="en-US" sz="2100" b="1" kern="100" dirty="0">
                <a:solidFill>
                  <a:srgbClr val="222222"/>
                </a:solidFill>
                <a:latin typeface="Aptos" panose="020B0004020202020204" pitchFamily="34" charset="0"/>
                <a:ea typeface="Calibri" panose="020F0502020204030204" pitchFamily="34" charset="0"/>
                <a:cs typeface="Calibri" panose="020F0502020204030204" pitchFamily="34" charset="0"/>
              </a:rPr>
              <a:t>Free access and download:  </a:t>
            </a:r>
            <a:r>
              <a:rPr lang="en-US" sz="2100" b="1" u="sng" kern="100" dirty="0">
                <a:solidFill>
                  <a:schemeClr val="accent1">
                    <a:lumMod val="75000"/>
                  </a:schemeClr>
                </a:solidFill>
                <a:latin typeface="Aptos" panose="020B000402020202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https://www.intechopen.com/chapters/26808</a:t>
            </a:r>
            <a:endParaRPr lang="en-US" sz="2100" b="1" kern="10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endParaRPr>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2018004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6F788D-E459-C38B-8583-02A42F6635CB}"/>
              </a:ext>
            </a:extLst>
          </p:cNvPr>
          <p:cNvSpPr>
            <a:spLocks noGrp="1"/>
          </p:cNvSpPr>
          <p:nvPr>
            <p:ph idx="1"/>
          </p:nvPr>
        </p:nvSpPr>
        <p:spPr>
          <a:xfrm>
            <a:off x="184935" y="133564"/>
            <a:ext cx="11897473" cy="6575461"/>
          </a:xfrm>
        </p:spPr>
        <p:txBody>
          <a:bodyPr>
            <a:normAutofit fontScale="77500" lnSpcReduction="20000"/>
          </a:bodyPr>
          <a:lstStyle/>
          <a:p>
            <a:pPr>
              <a:buFont typeface="Wingdings" panose="05000000000000000000" pitchFamily="2" charset="2"/>
              <a:buChar char="q"/>
            </a:pPr>
            <a:r>
              <a:rPr lang="en-US" b="1" dirty="0">
                <a:solidFill>
                  <a:srgbClr val="000000"/>
                </a:solidFill>
                <a:latin typeface="Aptos" panose="020B0004020202020204" pitchFamily="34" charset="0"/>
                <a:ea typeface="Calibri" panose="020F0502020204030204" pitchFamily="34" charset="0"/>
                <a:cs typeface="Arial" panose="020B0604020202020204" pitchFamily="34" charset="0"/>
              </a:rPr>
              <a:t> </a:t>
            </a:r>
            <a:r>
              <a:rPr lang="en-US" sz="3600" b="1" dirty="0">
                <a:solidFill>
                  <a:srgbClr val="000000"/>
                </a:solidFill>
                <a:latin typeface="Aptos" panose="020B0004020202020204" pitchFamily="34" charset="0"/>
                <a:ea typeface="Calibri" panose="020F0502020204030204" pitchFamily="34" charset="0"/>
                <a:cs typeface="Arial" panose="020B0604020202020204" pitchFamily="34" charset="0"/>
              </a:rPr>
              <a:t>Could we double- or more-  the number of treated patients with the existing available radiotherapy facilities at present in the world?   </a:t>
            </a:r>
            <a:r>
              <a:rPr lang="en-US" sz="4100" b="1" dirty="0">
                <a:solidFill>
                  <a:srgbClr val="C00000"/>
                </a:solidFill>
                <a:latin typeface="Aptos" panose="020B0004020202020204" pitchFamily="34" charset="0"/>
                <a:ea typeface="Calibri" panose="020F0502020204030204" pitchFamily="34" charset="0"/>
                <a:cs typeface="Arial" panose="020B0604020202020204" pitchFamily="34" charset="0"/>
              </a:rPr>
              <a:t>…….Yes, it is possible if….. </a:t>
            </a:r>
          </a:p>
          <a:p>
            <a:endParaRPr lang="en-US" sz="3200" b="1" dirty="0">
              <a:solidFill>
                <a:srgbClr val="FF0000"/>
              </a:solidFill>
              <a:latin typeface="Aptos" panose="020B0004020202020204" pitchFamily="34" charset="0"/>
              <a:ea typeface="Calibri" panose="020F0502020204030204" pitchFamily="34" charset="0"/>
              <a:cs typeface="Arial" panose="020B0604020202020204" pitchFamily="34" charset="0"/>
            </a:endParaRPr>
          </a:p>
          <a:p>
            <a:pPr marL="0" indent="0">
              <a:buNone/>
            </a:pPr>
            <a:r>
              <a:rPr lang="en-US" sz="3200" b="1" dirty="0">
                <a:solidFill>
                  <a:srgbClr val="C00000"/>
                </a:solidFill>
                <a:latin typeface="Aptos" panose="020B0004020202020204" pitchFamily="34" charset="0"/>
              </a:rPr>
              <a:t>Note </a:t>
            </a:r>
            <a:r>
              <a:rPr lang="en-US" sz="3200" b="1" dirty="0">
                <a:latin typeface="Aptos" panose="020B0004020202020204" pitchFamily="34" charset="0"/>
              </a:rPr>
              <a:t>to all  advocates for the increasing  access  to radiotherapy worldwide and stakeholders in health radiotherapy devices  industries:  </a:t>
            </a:r>
          </a:p>
          <a:p>
            <a:r>
              <a:rPr lang="en-US" sz="3200" b="1" dirty="0">
                <a:latin typeface="Aptos" panose="020B0004020202020204" pitchFamily="34" charset="0"/>
              </a:rPr>
              <a:t>It is estimated that there is a shortage of around 1,200 radiotherapy units, exceeding the current capacity of all sales and renovation of departments. </a:t>
            </a:r>
          </a:p>
          <a:p>
            <a:r>
              <a:rPr lang="en-US" sz="3200" b="1" dirty="0">
                <a:latin typeface="Aptos" panose="020B0004020202020204" pitchFamily="34" charset="0"/>
              </a:rPr>
              <a:t> However, with innovative thinking and diverse scientific approaches, including these lectures of the 2</a:t>
            </a:r>
            <a:r>
              <a:rPr lang="en-US" sz="3200" b="1" baseline="30000" dirty="0">
                <a:latin typeface="Aptos" panose="020B0004020202020204" pitchFamily="34" charset="0"/>
              </a:rPr>
              <a:t>nd</a:t>
            </a:r>
            <a:r>
              <a:rPr lang="en-US" sz="3200" b="1" dirty="0">
                <a:latin typeface="Aptos" panose="020B0004020202020204" pitchFamily="34" charset="0"/>
              </a:rPr>
              <a:t> Series ASCO-GOIS International webinars, our books  and approaches of the win-win scientific initiative including </a:t>
            </a:r>
            <a:r>
              <a:rPr lang="en-US" sz="3600" b="1" dirty="0">
                <a:solidFill>
                  <a:srgbClr val="C00000"/>
                </a:solidFill>
                <a:latin typeface="Aptos" panose="020B0004020202020204" pitchFamily="34" charset="0"/>
              </a:rPr>
              <a:t>“The win-win modified blue ocean strategy”*</a:t>
            </a:r>
            <a:r>
              <a:rPr lang="en-US" sz="3200" b="1" dirty="0">
                <a:solidFill>
                  <a:srgbClr val="C00000"/>
                </a:solidFill>
                <a:latin typeface="Aptos" panose="020B0004020202020204" pitchFamily="34" charset="0"/>
              </a:rPr>
              <a:t>,  </a:t>
            </a:r>
            <a:r>
              <a:rPr lang="en-US" sz="3200" b="1" dirty="0">
                <a:latin typeface="Aptos" panose="020B0004020202020204" pitchFamily="34" charset="0"/>
              </a:rPr>
              <a:t>radiotherapy services would be optimized.  </a:t>
            </a:r>
          </a:p>
          <a:p>
            <a:r>
              <a:rPr lang="en-US" sz="3200" b="1" dirty="0">
                <a:latin typeface="Aptos" panose="020B0004020202020204" pitchFamily="34" charset="0"/>
              </a:rPr>
              <a:t> This will not only address the growing demand but also demonstrate the cost-effectiveness of radiotherapy, ultimately boosting the healthcare industry and promoting the sales of radiotherapy devices in the world  in the coming years.  </a:t>
            </a:r>
          </a:p>
          <a:p>
            <a:endParaRPr lang="en-US" sz="3200" dirty="0"/>
          </a:p>
          <a:p>
            <a:pPr marL="0" indent="0">
              <a:buNone/>
            </a:pPr>
            <a:r>
              <a:rPr lang="en-US" sz="3200" dirty="0"/>
              <a:t>* Ahmed </a:t>
            </a:r>
            <a:r>
              <a:rPr lang="en-US" sz="4100" dirty="0"/>
              <a:t>Elzawawy </a:t>
            </a:r>
            <a:r>
              <a:rPr lang="en-US" sz="4100" dirty="0">
                <a:solidFill>
                  <a:srgbClr val="C00000"/>
                </a:solidFill>
              </a:rPr>
              <a:t>, </a:t>
            </a:r>
            <a:r>
              <a:rPr lang="en-US" sz="3600" b="1" dirty="0">
                <a:solidFill>
                  <a:srgbClr val="C00000"/>
                </a:solidFill>
              </a:rPr>
              <a:t>The win-win modified blue ocean strategy</a:t>
            </a:r>
            <a:r>
              <a:rPr lang="en-US" sz="3200" dirty="0"/>
              <a:t>, Chapter 3 in Approaching global oncology. The win-win model </a:t>
            </a:r>
          </a:p>
          <a:p>
            <a:pPr marL="0" indent="0">
              <a:buNone/>
            </a:pPr>
            <a:r>
              <a:rPr lang="en-US" sz="3200" b="1" u="sng"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https://iopscience.iop.org/book/978-0-7503-3075-6</a:t>
            </a:r>
            <a:r>
              <a:rPr lang="en-US" sz="3200" b="1" u="sng" dirty="0">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   </a:t>
            </a:r>
            <a:endParaRPr lang="en-US" sz="3200" dirty="0"/>
          </a:p>
          <a:p>
            <a:pPr marL="0" indent="0">
              <a:buNone/>
            </a:pPr>
            <a:endParaRPr lang="en-US" sz="3200" b="1" dirty="0">
              <a:solidFill>
                <a:srgbClr val="FF0000"/>
              </a:solidFill>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6005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BC8298-8FE8-6D54-5DD9-FDF4392E88BA}"/>
              </a:ext>
            </a:extLst>
          </p:cNvPr>
          <p:cNvSpPr>
            <a:spLocks noGrp="1"/>
          </p:cNvSpPr>
          <p:nvPr>
            <p:ph idx="1"/>
          </p:nvPr>
        </p:nvSpPr>
        <p:spPr>
          <a:xfrm>
            <a:off x="82194" y="92467"/>
            <a:ext cx="12109806" cy="6452171"/>
          </a:xfrm>
        </p:spPr>
        <p:txBody>
          <a:bodyPr>
            <a:noAutofit/>
          </a:bodyPr>
          <a:lstStyle/>
          <a:p>
            <a:pPr algn="l">
              <a:buFont typeface="Wingdings" panose="05000000000000000000" pitchFamily="2" charset="2"/>
              <a:buChar char="q"/>
            </a:pPr>
            <a:r>
              <a:rPr lang="en-US" sz="2400" b="1" i="0" u="sng" strike="noStrike" baseline="0" dirty="0">
                <a:solidFill>
                  <a:srgbClr val="000000"/>
                </a:solidFill>
                <a:latin typeface="Aptos" panose="020B0004020202020204" pitchFamily="34" charset="0"/>
              </a:rPr>
              <a:t>General measures </a:t>
            </a:r>
            <a:endParaRPr lang="en-US" sz="2400" b="1" i="0" u="sng" strike="noStrike" baseline="0" dirty="0">
              <a:solidFill>
                <a:srgbClr val="C00000"/>
              </a:solidFill>
              <a:latin typeface="Aptos" panose="020B0004020202020204" pitchFamily="34" charset="0"/>
            </a:endParaRPr>
          </a:p>
          <a:p>
            <a:pPr algn="l"/>
            <a:r>
              <a:rPr lang="en-US" sz="2400" b="1" i="0" u="none" strike="noStrike" baseline="0" dirty="0">
                <a:solidFill>
                  <a:srgbClr val="C00000"/>
                </a:solidFill>
                <a:latin typeface="Aptos" panose="020B0004020202020204" pitchFamily="34" charset="0"/>
              </a:rPr>
              <a:t>General strategic planning of radiotherapy facilities worldwide </a:t>
            </a:r>
          </a:p>
          <a:p>
            <a:pPr marL="0" indent="0" algn="l">
              <a:buNone/>
            </a:pPr>
            <a:r>
              <a:rPr lang="en-US" sz="2400" b="1" i="0" u="none" strike="noStrike" baseline="0" dirty="0">
                <a:solidFill>
                  <a:srgbClr val="000000"/>
                </a:solidFill>
                <a:latin typeface="Aptos" panose="020B0004020202020204" pitchFamily="34" charset="0"/>
              </a:rPr>
              <a:t>In 1999, a global strategy for radiotherapy was proposed in a consultation for the World Health Organization. It considered different local parameters, including the gross national product (GNP) per capita, which categorized countries in the world into four groups (or levels). Accordingly, a three-tier series of radiotherapy services was proposed, with an internet-based intercommunication strategy ( Update: with the developments of ICT,  and AI, then it could help a lot)  </a:t>
            </a:r>
          </a:p>
          <a:p>
            <a:r>
              <a:rPr lang="en-US" sz="2400" b="1" dirty="0">
                <a:solidFill>
                  <a:srgbClr val="000000"/>
                </a:solidFill>
                <a:latin typeface="Aptos" panose="020B0004020202020204" pitchFamily="34" charset="0"/>
              </a:rPr>
              <a:t>Such a network could be cost effective, help to bridge the gap, and give all patients access to state-of-the-art technology in radiotherapy  </a:t>
            </a:r>
          </a:p>
          <a:p>
            <a:pPr>
              <a:buFont typeface="Wingdings" panose="05000000000000000000" pitchFamily="2" charset="2"/>
              <a:buChar char="q"/>
            </a:pPr>
            <a:r>
              <a:rPr lang="en-US" sz="2400" b="1" dirty="0">
                <a:solidFill>
                  <a:srgbClr val="C00000"/>
                </a:solidFill>
              </a:rPr>
              <a:t>Telemedicine and remote planning:  </a:t>
            </a:r>
            <a:r>
              <a:rPr lang="en-US" sz="2400" b="1" dirty="0"/>
              <a:t>Implementing telemedicine and remote control planning services can help share expertise and resources across facilities ,increasing access to radiotherapy services   </a:t>
            </a:r>
          </a:p>
          <a:p>
            <a:pPr algn="l"/>
            <a:r>
              <a:rPr lang="en-US" sz="1800" b="1" dirty="0">
                <a:solidFill>
                  <a:srgbClr val="000000"/>
                </a:solidFill>
                <a:latin typeface="Aptos" panose="020B0004020202020204" pitchFamily="34" charset="0"/>
              </a:rPr>
              <a:t>References:  </a:t>
            </a:r>
          </a:p>
          <a:p>
            <a:pPr algn="l">
              <a:buFont typeface="Wingdings" panose="05000000000000000000" pitchFamily="2" charset="2"/>
              <a:buChar char="q"/>
            </a:pPr>
            <a:r>
              <a:rPr lang="en-US" sz="1800" b="1" dirty="0">
                <a:latin typeface="Aptos" panose="020B0004020202020204" pitchFamily="34" charset="0"/>
              </a:rPr>
              <a:t>Porter A, Aref A, </a:t>
            </a:r>
            <a:r>
              <a:rPr lang="en-US" sz="1800" b="1" dirty="0" err="1">
                <a:latin typeface="Aptos" panose="020B0004020202020204" pitchFamily="34" charset="0"/>
              </a:rPr>
              <a:t>Chodounsky</a:t>
            </a:r>
            <a:r>
              <a:rPr lang="en-US" sz="1800" b="1" dirty="0">
                <a:latin typeface="Aptos" panose="020B0004020202020204" pitchFamily="34" charset="0"/>
              </a:rPr>
              <a:t> Z, Elzawawy A, </a:t>
            </a:r>
            <a:r>
              <a:rPr lang="en-US" sz="1800" b="1" dirty="0" err="1">
                <a:latin typeface="Aptos" panose="020B0004020202020204" pitchFamily="34" charset="0"/>
              </a:rPr>
              <a:t>Manatrakul</a:t>
            </a:r>
            <a:r>
              <a:rPr lang="en-US" sz="1800" b="1" dirty="0">
                <a:latin typeface="Aptos" panose="020B0004020202020204" pitchFamily="34" charset="0"/>
              </a:rPr>
              <a:t> N, Ngoma T, Orton C, Van’t Hooft E and Sikora K 1999 A global strategy for radiotherapy: a WHO consultation Clin. Oncol. (R. Coll. </a:t>
            </a:r>
            <a:r>
              <a:rPr lang="en-US" sz="1800" b="1" dirty="0" err="1">
                <a:latin typeface="Aptos" panose="020B0004020202020204" pitchFamily="34" charset="0"/>
              </a:rPr>
              <a:t>Radiol</a:t>
            </a:r>
            <a:r>
              <a:rPr lang="en-US" sz="1800" b="1" dirty="0">
                <a:latin typeface="Aptos" panose="020B0004020202020204" pitchFamily="34" charset="0"/>
              </a:rPr>
              <a:t>.) 11 368–70    </a:t>
            </a:r>
          </a:p>
          <a:p>
            <a:pPr algn="l">
              <a:buFont typeface="Wingdings" panose="05000000000000000000" pitchFamily="2" charset="2"/>
              <a:buChar char="q"/>
            </a:pPr>
            <a:r>
              <a:rPr lang="en-US" sz="1800" b="1" i="0" u="none" strike="noStrike" baseline="0" dirty="0">
                <a:solidFill>
                  <a:srgbClr val="000000"/>
                </a:solidFill>
                <a:latin typeface="AdvOTa20b42a7"/>
              </a:rPr>
              <a:t>Datta N R and Rajasekar D 2004 Improvement of radiotherapy facilities in developing  countries: a three-tier system with a </a:t>
            </a:r>
            <a:r>
              <a:rPr lang="en-US" sz="1800" b="1" i="0" u="none" strike="noStrike" baseline="0" dirty="0" err="1">
                <a:solidFill>
                  <a:srgbClr val="000000"/>
                </a:solidFill>
                <a:latin typeface="AdvOTa20b42a7"/>
              </a:rPr>
              <a:t>teleradiotherapy</a:t>
            </a:r>
            <a:r>
              <a:rPr lang="en-US" sz="1800" b="1" i="0" u="none" strike="noStrike" baseline="0" dirty="0">
                <a:solidFill>
                  <a:srgbClr val="000000"/>
                </a:solidFill>
                <a:latin typeface="AdvOTa20b42a7"/>
              </a:rPr>
              <a:t> network </a:t>
            </a:r>
            <a:r>
              <a:rPr lang="en-US" sz="1800" b="1" i="0" u="none" strike="noStrike" baseline="0" dirty="0">
                <a:solidFill>
                  <a:srgbClr val="000000"/>
                </a:solidFill>
                <a:latin typeface="AdvOT5cf73554.I"/>
              </a:rPr>
              <a:t>Lancet Oncol. </a:t>
            </a:r>
            <a:r>
              <a:rPr lang="en-US" sz="1800" b="1" i="0" u="none" strike="noStrike" baseline="0" dirty="0">
                <a:solidFill>
                  <a:srgbClr val="0000FF"/>
                </a:solidFill>
                <a:latin typeface="AdvOT63936fca.B"/>
              </a:rPr>
              <a:t>5 </a:t>
            </a:r>
            <a:r>
              <a:rPr lang="en-US" sz="1800" b="1" i="0" u="none" strike="noStrike" baseline="0" dirty="0">
                <a:solidFill>
                  <a:srgbClr val="0000FF"/>
                </a:solidFill>
                <a:latin typeface="AdvOTa20b42a7"/>
              </a:rPr>
              <a:t>695</a:t>
            </a:r>
            <a:r>
              <a:rPr lang="en-US" sz="1800" b="1" i="0" u="none" strike="noStrike" baseline="0" dirty="0">
                <a:solidFill>
                  <a:srgbClr val="0000FF"/>
                </a:solidFill>
                <a:latin typeface="AdvOTa20b42a7+20"/>
              </a:rPr>
              <a:t>–</a:t>
            </a:r>
            <a:r>
              <a:rPr lang="en-US" sz="1800" b="1" i="0" u="none" strike="noStrike" baseline="0" dirty="0">
                <a:solidFill>
                  <a:srgbClr val="0000FF"/>
                </a:solidFill>
                <a:latin typeface="AdvOTa20b42a7"/>
              </a:rPr>
              <a:t>8</a:t>
            </a:r>
            <a:endParaRPr lang="en-US" sz="1800" b="1" dirty="0"/>
          </a:p>
        </p:txBody>
      </p:sp>
    </p:spTree>
    <p:extLst>
      <p:ext uri="{BB962C8B-B14F-4D97-AF65-F5344CB8AC3E}">
        <p14:creationId xmlns:p14="http://schemas.microsoft.com/office/powerpoint/2010/main" val="2732329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87E2FE-EEF7-B056-AE71-60A8CFFFB4DE}"/>
              </a:ext>
            </a:extLst>
          </p:cNvPr>
          <p:cNvSpPr>
            <a:spLocks noGrp="1"/>
          </p:cNvSpPr>
          <p:nvPr>
            <p:ph idx="1"/>
          </p:nvPr>
        </p:nvSpPr>
        <p:spPr>
          <a:xfrm>
            <a:off x="154111" y="143838"/>
            <a:ext cx="11938571" cy="6585735"/>
          </a:xfrm>
        </p:spPr>
        <p:txBody>
          <a:bodyPr>
            <a:normAutofit fontScale="92500" lnSpcReduction="20000"/>
          </a:bodyPr>
          <a:lstStyle/>
          <a:p>
            <a:pPr marL="0" indent="0" algn="l">
              <a:buNone/>
            </a:pPr>
            <a:r>
              <a:rPr lang="en-US" b="1" i="0" u="none" strike="noStrike" baseline="0" dirty="0">
                <a:solidFill>
                  <a:srgbClr val="C00000"/>
                </a:solidFill>
                <a:latin typeface="Aptos" panose="020B0004020202020204" pitchFamily="34" charset="0"/>
              </a:rPr>
              <a:t>To explore a feasible cost-effective solution in Low and some middle-income countries</a:t>
            </a:r>
            <a:r>
              <a:rPr lang="en-US" b="1" i="0" u="none" strike="noStrike" baseline="0" dirty="0">
                <a:solidFill>
                  <a:srgbClr val="FF0000"/>
                </a:solidFill>
                <a:latin typeface="Aptos" panose="020B0004020202020204" pitchFamily="34" charset="0"/>
              </a:rPr>
              <a:t>: </a:t>
            </a:r>
          </a:p>
          <a:p>
            <a:pPr algn="l"/>
            <a:r>
              <a:rPr lang="en-US" b="0" i="0" u="none" strike="noStrike" baseline="0" dirty="0">
                <a:solidFill>
                  <a:srgbClr val="000000"/>
                </a:solidFill>
                <a:latin typeface="Aptos" panose="020B0004020202020204" pitchFamily="34" charset="0"/>
              </a:rPr>
              <a:t> </a:t>
            </a:r>
            <a:r>
              <a:rPr lang="en-US" b="1" i="0" u="none" strike="noStrike" baseline="0" dirty="0">
                <a:solidFill>
                  <a:srgbClr val="000000"/>
                </a:solidFill>
                <a:latin typeface="Aptos" panose="020B0004020202020204" pitchFamily="34" charset="0"/>
              </a:rPr>
              <a:t>Datta et al suggested ‘optimized tele radiotherapy networks (</a:t>
            </a:r>
            <a:r>
              <a:rPr lang="en-US" b="1" i="0" u="none" strike="noStrike" baseline="0" dirty="0" err="1">
                <a:solidFill>
                  <a:srgbClr val="000000"/>
                </a:solidFill>
                <a:latin typeface="Aptos" panose="020B0004020202020204" pitchFamily="34" charset="0"/>
              </a:rPr>
              <a:t>TRTNets</a:t>
            </a:r>
            <a:r>
              <a:rPr lang="en-US" b="1" i="0" u="none" strike="noStrike" baseline="0" dirty="0">
                <a:solidFill>
                  <a:srgbClr val="000000"/>
                </a:solidFill>
                <a:latin typeface="Aptos" panose="020B0004020202020204" pitchFamily="34" charset="0"/>
              </a:rPr>
              <a:t>)’ through resource sharing could be a cost effective and financially viable option to create RT infrastructure and facilitate capacity building toward realizing the 2030 Agenda for Sustainable Development goals in most LMICs. </a:t>
            </a:r>
          </a:p>
          <a:p>
            <a:pPr algn="l"/>
            <a:endParaRPr lang="en-US" b="1" i="0" u="none" strike="noStrike" baseline="0" dirty="0">
              <a:solidFill>
                <a:srgbClr val="000000"/>
              </a:solidFill>
              <a:latin typeface="Aptos" panose="020B0004020202020204" pitchFamily="34" charset="0"/>
            </a:endParaRPr>
          </a:p>
          <a:p>
            <a:pPr algn="l"/>
            <a:r>
              <a:rPr lang="en-US" b="1" i="0" u="none" strike="noStrike" baseline="0" dirty="0">
                <a:solidFill>
                  <a:srgbClr val="000000"/>
                </a:solidFill>
                <a:latin typeface="Aptos" panose="020B0004020202020204" pitchFamily="34" charset="0"/>
              </a:rPr>
              <a:t>In Low-income countries and some LMICs that are not expected to show a positive return on investment (ROI) should be considered for financial assistance i.e. through health systems.</a:t>
            </a:r>
            <a:r>
              <a:rPr lang="en-US" b="0" i="0" u="none" strike="noStrike" baseline="0" dirty="0">
                <a:solidFill>
                  <a:srgbClr val="000000"/>
                </a:solidFill>
                <a:latin typeface="Aptos" panose="020B0004020202020204" pitchFamily="34" charset="0"/>
              </a:rPr>
              <a:t> </a:t>
            </a:r>
          </a:p>
          <a:p>
            <a:pPr algn="l"/>
            <a:endParaRPr lang="en-US" sz="2000" dirty="0">
              <a:solidFill>
                <a:srgbClr val="000000"/>
              </a:solidFill>
              <a:latin typeface="Aptos" panose="020B0004020202020204" pitchFamily="34" charset="0"/>
            </a:endParaRPr>
          </a:p>
          <a:p>
            <a:pPr algn="l"/>
            <a:r>
              <a:rPr lang="en-US" sz="2000" b="1" dirty="0">
                <a:solidFill>
                  <a:srgbClr val="000000"/>
                </a:solidFill>
                <a:latin typeface="Aptos" panose="020B0004020202020204" pitchFamily="34" charset="0"/>
              </a:rPr>
              <a:t>Reference:  </a:t>
            </a:r>
          </a:p>
          <a:p>
            <a:pPr algn="l"/>
            <a:r>
              <a:rPr lang="en-US" sz="2000" b="1" i="0" u="none" strike="noStrike" baseline="0" dirty="0">
                <a:solidFill>
                  <a:srgbClr val="000000"/>
                </a:solidFill>
                <a:latin typeface="Aptos" panose="020B0004020202020204" pitchFamily="34" charset="0"/>
              </a:rPr>
              <a:t>Datta N R, Rogers S and </a:t>
            </a:r>
            <a:r>
              <a:rPr lang="en-US" sz="2000" b="1" i="0" u="none" strike="noStrike" baseline="0" dirty="0" err="1">
                <a:solidFill>
                  <a:srgbClr val="000000"/>
                </a:solidFill>
                <a:latin typeface="Aptos" panose="020B0004020202020204" pitchFamily="34" charset="0"/>
              </a:rPr>
              <a:t>Bodis</a:t>
            </a:r>
            <a:r>
              <a:rPr lang="en-US" sz="2000" b="1" i="0" u="none" strike="noStrike" baseline="0" dirty="0">
                <a:solidFill>
                  <a:srgbClr val="000000"/>
                </a:solidFill>
                <a:latin typeface="Aptos" panose="020B0004020202020204" pitchFamily="34" charset="0"/>
              </a:rPr>
              <a:t> S 2019 Challenges and opportunities to realize ‘The 2030 agenda for sustainable development’ by the united nations: implications for radiation therapy infrastructure in low- and middle-income countries Int. J. </a:t>
            </a:r>
            <a:r>
              <a:rPr lang="en-US" sz="2000" b="1" i="0" u="none" strike="noStrike" baseline="0" dirty="0" err="1">
                <a:solidFill>
                  <a:srgbClr val="000000"/>
                </a:solidFill>
                <a:latin typeface="Aptos" panose="020B0004020202020204" pitchFamily="34" charset="0"/>
              </a:rPr>
              <a:t>Radiat</a:t>
            </a:r>
            <a:r>
              <a:rPr lang="en-US" sz="2000" b="1" i="0" u="none" strike="noStrike" baseline="0" dirty="0">
                <a:solidFill>
                  <a:srgbClr val="000000"/>
                </a:solidFill>
                <a:latin typeface="Aptos" panose="020B0004020202020204" pitchFamily="34" charset="0"/>
              </a:rPr>
              <a:t>. Oncol. Biol. Phys. </a:t>
            </a:r>
            <a:r>
              <a:rPr lang="en-US" sz="2000" b="1" i="0" u="none" strike="noStrike" baseline="0" dirty="0">
                <a:solidFill>
                  <a:srgbClr val="0000FF"/>
                </a:solidFill>
                <a:latin typeface="Aptos" panose="020B0004020202020204" pitchFamily="34" charset="0"/>
              </a:rPr>
              <a:t>105 918–33   </a:t>
            </a:r>
          </a:p>
          <a:p>
            <a:pPr algn="l"/>
            <a:r>
              <a:rPr lang="en-US" sz="1800" b="1" i="0" u="none" strike="noStrike" baseline="0" dirty="0" err="1">
                <a:solidFill>
                  <a:srgbClr val="000000"/>
                </a:solidFill>
                <a:latin typeface="Aptos" panose="020B0004020202020204" pitchFamily="34" charset="0"/>
              </a:rPr>
              <a:t>Niloy</a:t>
            </a:r>
            <a:r>
              <a:rPr lang="en-US" sz="1800" b="1" i="0" u="none" strike="noStrike" baseline="0" dirty="0">
                <a:solidFill>
                  <a:srgbClr val="000000"/>
                </a:solidFill>
                <a:latin typeface="Aptos" panose="020B0004020202020204" pitchFamily="34" charset="0"/>
              </a:rPr>
              <a:t> R Datta</a:t>
            </a:r>
            <a:r>
              <a:rPr lang="en-US" sz="1800" b="1" dirty="0">
                <a:solidFill>
                  <a:srgbClr val="0000FF"/>
                </a:solidFill>
                <a:latin typeface="Aptos" panose="020B0004020202020204" pitchFamily="34" charset="0"/>
              </a:rPr>
              <a:t>,</a:t>
            </a:r>
            <a:r>
              <a:rPr lang="en-US" sz="1800" b="1" i="0" u="none" strike="noStrike" baseline="0" dirty="0">
                <a:solidFill>
                  <a:srgbClr val="000000"/>
                </a:solidFill>
                <a:latin typeface="Aptos" panose="020B0004020202020204" pitchFamily="34" charset="0"/>
              </a:rPr>
              <a:t> Sneha Datta, </a:t>
            </a:r>
            <a:r>
              <a:rPr lang="en-US" sz="1800" b="1" i="0" u="none" strike="noStrike" baseline="0" dirty="0" err="1">
                <a:solidFill>
                  <a:srgbClr val="000000"/>
                </a:solidFill>
                <a:latin typeface="Aptos" panose="020B0004020202020204" pitchFamily="34" charset="0"/>
              </a:rPr>
              <a:t>Massoud</a:t>
            </a:r>
            <a:r>
              <a:rPr lang="en-US" sz="1800" b="1" i="0" u="none" strike="noStrike" baseline="0" dirty="0">
                <a:solidFill>
                  <a:srgbClr val="000000"/>
                </a:solidFill>
                <a:latin typeface="Aptos" panose="020B0004020202020204" pitchFamily="34" charset="0"/>
              </a:rPr>
              <a:t> </a:t>
            </a:r>
            <a:r>
              <a:rPr lang="en-US" sz="1800" b="1" i="0" u="none" strike="noStrike" baseline="0" dirty="0" err="1">
                <a:solidFill>
                  <a:srgbClr val="000000"/>
                </a:solidFill>
                <a:latin typeface="Aptos" panose="020B0004020202020204" pitchFamily="34" charset="0"/>
              </a:rPr>
              <a:t>Samiei</a:t>
            </a:r>
            <a:r>
              <a:rPr lang="en-US" sz="1800" b="1" i="0" u="none" strike="noStrike" baseline="0" dirty="0">
                <a:solidFill>
                  <a:srgbClr val="000000"/>
                </a:solidFill>
                <a:latin typeface="Aptos" panose="020B0004020202020204" pitchFamily="34" charset="0"/>
              </a:rPr>
              <a:t>.   Chapter 17; Challenges for radiotherapy accessibility in the post-COVID-19 era in low- and middle-income countries: strategies to maximize available resources with minimum cost escalation </a:t>
            </a:r>
          </a:p>
          <a:p>
            <a:pPr marL="0" indent="0" algn="l">
              <a:buNone/>
            </a:pPr>
            <a:r>
              <a:rPr lang="en-US" sz="1800" b="1" dirty="0">
                <a:solidFill>
                  <a:srgbClr val="000000"/>
                </a:solidFill>
                <a:latin typeface="Aptos" panose="020B0004020202020204" pitchFamily="34" charset="0"/>
              </a:rPr>
              <a:t>      In Approaching Global Oncology. The win-win model , Eds Ahmed </a:t>
            </a:r>
            <a:r>
              <a:rPr lang="en-US" sz="1800" b="1" dirty="0" err="1">
                <a:solidFill>
                  <a:srgbClr val="000000"/>
                </a:solidFill>
                <a:latin typeface="Aptos" panose="020B0004020202020204" pitchFamily="34" charset="0"/>
              </a:rPr>
              <a:t>Elzawawy</a:t>
            </a:r>
            <a:r>
              <a:rPr lang="en-US" sz="1800" b="1" dirty="0">
                <a:solidFill>
                  <a:srgbClr val="000000"/>
                </a:solidFill>
                <a:latin typeface="Aptos" panose="020B0004020202020204" pitchFamily="34" charset="0"/>
              </a:rPr>
              <a:t> and Wil </a:t>
            </a:r>
            <a:r>
              <a:rPr lang="en-US" sz="1800" b="1" dirty="0" err="1">
                <a:solidFill>
                  <a:srgbClr val="000000"/>
                </a:solidFill>
                <a:latin typeface="Aptos" panose="020B0004020202020204" pitchFamily="34" charset="0"/>
              </a:rPr>
              <a:t>Ngwa</a:t>
            </a:r>
            <a:r>
              <a:rPr lang="en-US" sz="1800" b="1" dirty="0">
                <a:solidFill>
                  <a:srgbClr val="000000"/>
                </a:solidFill>
                <a:latin typeface="Aptos" panose="020B0004020202020204" pitchFamily="34" charset="0"/>
              </a:rPr>
              <a:t> , IOP, Bristol , UK </a:t>
            </a:r>
          </a:p>
          <a:p>
            <a:pPr marL="0" indent="0">
              <a:buNone/>
            </a:pPr>
            <a:r>
              <a:rPr lang="en-US" b="1" u="sng" dirty="0">
                <a:solidFill>
                  <a:schemeClr val="bg2">
                    <a:lumMod val="50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https://iopscience.iop.org/book/edit/978-0-7503-3075-6</a:t>
            </a:r>
            <a:r>
              <a:rPr lang="en-US" b="1" u="sng" dirty="0">
                <a:solidFill>
                  <a:schemeClr val="bg2">
                    <a:lumMod val="50000"/>
                  </a:schemeClr>
                </a:solidFill>
                <a:latin typeface="Aptos" panose="020B0004020202020204" pitchFamily="34" charset="0"/>
              </a:rPr>
              <a:t> </a:t>
            </a:r>
            <a:endParaRPr lang="en-US" sz="1800" b="0" i="0" u="none" strike="noStrike" baseline="0" dirty="0">
              <a:solidFill>
                <a:schemeClr val="bg2">
                  <a:lumMod val="50000"/>
                </a:schemeClr>
              </a:solidFill>
              <a:latin typeface="Aptos" panose="020B0004020202020204" pitchFamily="34" charset="0"/>
            </a:endParaRPr>
          </a:p>
        </p:txBody>
      </p:sp>
    </p:spTree>
    <p:extLst>
      <p:ext uri="{BB962C8B-B14F-4D97-AF65-F5344CB8AC3E}">
        <p14:creationId xmlns:p14="http://schemas.microsoft.com/office/powerpoint/2010/main" val="1204820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56A762-FB1F-F8E8-AACA-354AA0C5235F}"/>
              </a:ext>
            </a:extLst>
          </p:cNvPr>
          <p:cNvSpPr>
            <a:spLocks noGrp="1"/>
          </p:cNvSpPr>
          <p:nvPr>
            <p:ph idx="1"/>
          </p:nvPr>
        </p:nvSpPr>
        <p:spPr>
          <a:xfrm>
            <a:off x="267127" y="92467"/>
            <a:ext cx="11743363" cy="6637106"/>
          </a:xfrm>
        </p:spPr>
        <p:txBody>
          <a:bodyPr>
            <a:normAutofit fontScale="92500" lnSpcReduction="20000"/>
          </a:bodyPr>
          <a:lstStyle/>
          <a:p>
            <a:pPr marL="0" indent="0" algn="ctr">
              <a:buNone/>
            </a:pPr>
            <a:r>
              <a:rPr lang="en-US" sz="2200" b="1" i="0" u="sng" strike="noStrike" baseline="0" dirty="0">
                <a:solidFill>
                  <a:srgbClr val="000000"/>
                </a:solidFill>
                <a:latin typeface="Aptos" panose="020B0004020202020204" pitchFamily="34" charset="0"/>
              </a:rPr>
              <a:t>Practical modifications of the system of work in radiotherapy departments,  </a:t>
            </a:r>
          </a:p>
          <a:p>
            <a:pPr marL="0" indent="0" algn="ctr">
              <a:buNone/>
            </a:pPr>
            <a:r>
              <a:rPr lang="en-US" sz="2200" b="1" i="0" u="sng" strike="noStrike" baseline="0" dirty="0">
                <a:solidFill>
                  <a:srgbClr val="C00000"/>
                </a:solidFill>
                <a:latin typeface="Aptos" panose="020B0004020202020204" pitchFamily="34" charset="0"/>
              </a:rPr>
              <a:t>if  the existing system is not enough to cover the needs of patients , with long waiting list. </a:t>
            </a:r>
          </a:p>
          <a:p>
            <a:pPr marL="0" indent="0" algn="ctr">
              <a:buNone/>
            </a:pPr>
            <a:endParaRPr lang="en-US" sz="2200" b="1" i="0" u="sng" strike="noStrike" baseline="0" dirty="0">
              <a:solidFill>
                <a:srgbClr val="FF0000"/>
              </a:solidFill>
              <a:latin typeface="Aptos" panose="020B0004020202020204" pitchFamily="34" charset="0"/>
            </a:endParaRPr>
          </a:p>
          <a:p>
            <a:pPr algn="l"/>
            <a:r>
              <a:rPr lang="en-US" sz="2400" b="1" i="0" u="none" strike="noStrike" baseline="0" dirty="0">
                <a:solidFill>
                  <a:srgbClr val="000000"/>
                </a:solidFill>
                <a:latin typeface="Aptos" panose="020B0004020202020204" pitchFamily="34" charset="0"/>
              </a:rPr>
              <a:t>Elzawawy , 2012 and 2022 &amp;  Datta et al, 2022 emphasized that  there are several points and suggestions that deserve study in order to increase the number of the treated  patients, for example: </a:t>
            </a:r>
          </a:p>
          <a:p>
            <a:pPr marL="0" indent="0" algn="l">
              <a:buNone/>
            </a:pPr>
            <a:r>
              <a:rPr lang="en-US" sz="2400" b="1" i="0" u="none" strike="noStrike" baseline="0" dirty="0">
                <a:solidFill>
                  <a:srgbClr val="000000"/>
                </a:solidFill>
                <a:latin typeface="Aptos" panose="020B0004020202020204" pitchFamily="34" charset="0"/>
              </a:rPr>
              <a:t> – An increase in the hours of work and shifts, particularly in developing countries </a:t>
            </a:r>
          </a:p>
          <a:p>
            <a:pPr marL="0" indent="0" algn="l">
              <a:buNone/>
            </a:pPr>
            <a:r>
              <a:rPr lang="en-US" sz="2400" b="1" i="0" u="none" strike="noStrike" baseline="0" dirty="0">
                <a:solidFill>
                  <a:srgbClr val="000000"/>
                </a:solidFill>
                <a:latin typeface="Aptos" panose="020B0004020202020204" pitchFamily="34" charset="0"/>
              </a:rPr>
              <a:t>– An increase in the working days from five to six or seven days per week</a:t>
            </a:r>
            <a:r>
              <a:rPr lang="en-US" sz="2400" b="1" dirty="0">
                <a:solidFill>
                  <a:srgbClr val="000000"/>
                </a:solidFill>
                <a:latin typeface="Aptos" panose="020B0004020202020204" pitchFamily="34" charset="0"/>
              </a:rPr>
              <a:t>. </a:t>
            </a:r>
          </a:p>
          <a:p>
            <a:pPr marL="0" indent="0" algn="l">
              <a:buNone/>
            </a:pPr>
            <a:r>
              <a:rPr lang="en-US" sz="2400" b="1" dirty="0">
                <a:solidFill>
                  <a:srgbClr val="000000"/>
                </a:solidFill>
                <a:latin typeface="Aptos" panose="020B0004020202020204" pitchFamily="34" charset="0"/>
              </a:rPr>
              <a:t>To study to  the feasibility of  these two suggestion, the locals staff in every department should have their intelligent planning that consider, rearrangement of fractionation and techniques ( as you’ll see later some examples), the load and condition of work that may include  training of more technicians radiographers and economic aspects, </a:t>
            </a:r>
            <a:endParaRPr lang="en-US" sz="2400" b="1" i="0" u="none" strike="noStrike" baseline="0" dirty="0">
              <a:solidFill>
                <a:srgbClr val="000000"/>
              </a:solidFill>
              <a:latin typeface="Aptos" panose="020B0004020202020204" pitchFamily="34" charset="0"/>
            </a:endParaRPr>
          </a:p>
          <a:p>
            <a:pPr marL="0" indent="0">
              <a:buNone/>
            </a:pPr>
            <a:r>
              <a:rPr lang="en-US" sz="2400" b="1" u="sng" dirty="0">
                <a:solidFill>
                  <a:srgbClr val="000000"/>
                </a:solidFill>
                <a:latin typeface="Aptos" panose="020B0004020202020204" pitchFamily="34" charset="0"/>
              </a:rPr>
              <a:t>However </a:t>
            </a:r>
            <a:r>
              <a:rPr lang="en-US" sz="2600" b="1" u="sng" dirty="0">
                <a:solidFill>
                  <a:srgbClr val="C00000"/>
                </a:solidFill>
                <a:latin typeface="Aptos" panose="020B0004020202020204" pitchFamily="34" charset="0"/>
              </a:rPr>
              <a:t>, we point to the necessity of repairing the system of remuneration of all workers staff , including clinical oncologists , physicists , dosimetrists,  technician ,radiographers</a:t>
            </a:r>
            <a:r>
              <a:rPr lang="en-US" sz="2400" b="1" u="sng" dirty="0">
                <a:solidFill>
                  <a:srgbClr val="000000"/>
                </a:solidFill>
                <a:latin typeface="Aptos" panose="020B0004020202020204" pitchFamily="34" charset="0"/>
              </a:rPr>
              <a:t>. (This would be cost effective)   </a:t>
            </a:r>
          </a:p>
          <a:p>
            <a:pPr marL="0" indent="0" algn="l">
              <a:buNone/>
            </a:pPr>
            <a:endParaRPr lang="en-US" sz="2400" b="0" i="0" u="none" strike="noStrike" baseline="0" dirty="0">
              <a:solidFill>
                <a:srgbClr val="000000"/>
              </a:solidFill>
              <a:latin typeface="Aptos" panose="020B0004020202020204" pitchFamily="34" charset="0"/>
            </a:endParaRPr>
          </a:p>
          <a:p>
            <a:pPr algn="l">
              <a:buFont typeface="Wingdings" panose="05000000000000000000" pitchFamily="2" charset="2"/>
              <a:buChar char="q"/>
            </a:pPr>
            <a:r>
              <a:rPr lang="en-GB" sz="1800" b="1" dirty="0">
                <a:latin typeface="Aptos" panose="020B0004020202020204" pitchFamily="34" charset="0"/>
              </a:rPr>
              <a:t>Ahmed Elzawawy (2012). Science and Affordability of Cancer Drugs and Radiotherapy in the World - Win-Win Scenarios, Advances in Cancer Management.  </a:t>
            </a:r>
            <a:r>
              <a:rPr lang="en-US" sz="1800" b="1"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Free access and download</a:t>
            </a:r>
            <a:r>
              <a:rPr lang="en-US" sz="1800" b="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2400" b="1" u="none" strike="noStrike"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https://www.intechopen.com/chapters/26808</a:t>
            </a:r>
            <a:r>
              <a:rPr lang="en-US" sz="2400" b="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 </a:t>
            </a:r>
            <a:endParaRPr lang="en-US" sz="2400" b="1" dirty="0">
              <a:solidFill>
                <a:schemeClr val="bg2">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algn="l">
              <a:buFont typeface="Wingdings" panose="05000000000000000000" pitchFamily="2" charset="2"/>
              <a:buChar char="q"/>
            </a:pPr>
            <a:r>
              <a:rPr lang="en-US" sz="1800" b="1" i="0" u="none" strike="noStrike" baseline="0" dirty="0">
                <a:solidFill>
                  <a:srgbClr val="000000"/>
                </a:solidFill>
                <a:latin typeface="AdvTTf3cb6138"/>
              </a:rPr>
              <a:t>Niloy R Datta</a:t>
            </a:r>
            <a:r>
              <a:rPr lang="en-US" sz="1800" b="1" dirty="0">
                <a:solidFill>
                  <a:srgbClr val="0000FF"/>
                </a:solidFill>
                <a:latin typeface="AdvTTf3cb6138"/>
              </a:rPr>
              <a:t>,</a:t>
            </a:r>
            <a:r>
              <a:rPr lang="en-US" sz="1800" b="1" i="0" u="none" strike="noStrike" baseline="0" dirty="0">
                <a:solidFill>
                  <a:srgbClr val="000000"/>
                </a:solidFill>
                <a:latin typeface="AdvTTf3cb6138"/>
              </a:rPr>
              <a:t> Sneha Datta, Massoud Samiei</a:t>
            </a:r>
            <a:r>
              <a:rPr lang="en-US" sz="1800" b="0" i="0" u="none" strike="noStrike" baseline="0" dirty="0">
                <a:solidFill>
                  <a:srgbClr val="000000"/>
                </a:solidFill>
                <a:latin typeface="AdvTTf3cb6138"/>
              </a:rPr>
              <a:t>.   </a:t>
            </a:r>
            <a:r>
              <a:rPr lang="en-US" sz="1800" b="1" i="0" u="none" strike="noStrike" baseline="0" dirty="0">
                <a:solidFill>
                  <a:srgbClr val="000000"/>
                </a:solidFill>
                <a:latin typeface="AdvPA564"/>
              </a:rPr>
              <a:t>Chapter 17 in </a:t>
            </a:r>
            <a:r>
              <a:rPr lang="en-US" sz="1800" b="1" u="sng" dirty="0">
                <a:solidFill>
                  <a:schemeClr val="bg2">
                    <a:lumMod val="50000"/>
                  </a:schemeClr>
                </a:solidFill>
                <a:effectLst/>
                <a:latin typeface="Arial" panose="020B0604020202020204" pitchFamily="34" charset="0"/>
                <a:ea typeface="Calibri" panose="020F0502020204030204" pitchFamily="34" charset="0"/>
                <a:cs typeface="Arial" panose="020B0604020202020204" pitchFamily="34" charset="0"/>
                <a:sym typeface="+mn-ea"/>
                <a:hlinkClick r:id="rId3">
                  <a:extLst>
                    <a:ext uri="{A12FA001-AC4F-418D-AE19-62706E023703}">
                      <ahyp:hlinkClr xmlns:ahyp="http://schemas.microsoft.com/office/drawing/2018/hyperlinkcolor" val="tx"/>
                    </a:ext>
                  </a:extLst>
                </a:hlinkClick>
              </a:rPr>
              <a:t>https://iopscience.iop.org/book/978-0-7503-3075-6</a:t>
            </a:r>
            <a:r>
              <a:rPr lang="en-US" sz="1800" b="1" u="sng" dirty="0">
                <a:solidFill>
                  <a:schemeClr val="bg2">
                    <a:lumMod val="50000"/>
                  </a:schemeClr>
                </a:solidFill>
                <a:effectLst/>
                <a:latin typeface="Arial" panose="020B0604020202020204" pitchFamily="34" charset="0"/>
                <a:ea typeface="Calibri" panose="020F0502020204030204" pitchFamily="34" charset="0"/>
                <a:cs typeface="Arial" panose="020B0604020202020204" pitchFamily="34" charset="0"/>
                <a:sym typeface="+mn-ea"/>
              </a:rPr>
              <a:t> </a:t>
            </a:r>
            <a:endParaRPr lang="en-US" sz="1800" b="1" i="0" u="none" strike="noStrike" baseline="0" dirty="0">
              <a:solidFill>
                <a:schemeClr val="bg2">
                  <a:lumMod val="50000"/>
                </a:schemeClr>
              </a:solidFill>
              <a:latin typeface="AdvOTa20b42a7"/>
            </a:endParaRPr>
          </a:p>
          <a:p>
            <a:pPr>
              <a:buFont typeface="Wingdings" panose="05000000000000000000" pitchFamily="2" charset="2"/>
              <a:buChar char="q"/>
            </a:pPr>
            <a:r>
              <a:rPr lang="en-US" sz="1800" b="1" dirty="0">
                <a:solidFill>
                  <a:srgbClr val="000000"/>
                </a:solidFill>
                <a:latin typeface="AdvTTf3cb6138"/>
              </a:rPr>
              <a:t>A. Elzawawy and W. Ngwa .   </a:t>
            </a:r>
            <a:r>
              <a:rPr lang="en-US" sz="1800" b="1" dirty="0">
                <a:solidFill>
                  <a:srgbClr val="000000"/>
                </a:solidFill>
                <a:latin typeface="AdvPA564"/>
              </a:rPr>
              <a:t>Chapter  16  in </a:t>
            </a:r>
            <a:r>
              <a:rPr lang="en-US" sz="1800" b="1" u="sng" dirty="0">
                <a:solidFill>
                  <a:schemeClr val="bg2">
                    <a:lumMod val="50000"/>
                  </a:schemeClr>
                </a:solidFill>
                <a:latin typeface="Arial" panose="020B0604020202020204" pitchFamily="34" charset="0"/>
                <a:ea typeface="Calibri" panose="020F0502020204030204" pitchFamily="34" charset="0"/>
                <a:cs typeface="Arial" panose="020B0604020202020204" pitchFamily="34" charset="0"/>
                <a:sym typeface="+mn-ea"/>
                <a:hlinkClick r:id="rId3">
                  <a:extLst>
                    <a:ext uri="{A12FA001-AC4F-418D-AE19-62706E023703}">
                      <ahyp:hlinkClr xmlns:ahyp="http://schemas.microsoft.com/office/drawing/2018/hyperlinkcolor" val="tx"/>
                    </a:ext>
                  </a:extLst>
                </a:hlinkClick>
              </a:rPr>
              <a:t>https://iopscience.iop.org/book/978-0-7503-3075-6</a:t>
            </a:r>
            <a:r>
              <a:rPr lang="en-US" sz="1800" b="1" u="sng" dirty="0">
                <a:solidFill>
                  <a:schemeClr val="bg2">
                    <a:lumMod val="50000"/>
                  </a:schemeClr>
                </a:solidFill>
                <a:latin typeface="Arial" panose="020B0604020202020204" pitchFamily="34" charset="0"/>
                <a:ea typeface="Calibri" panose="020F0502020204030204" pitchFamily="34" charset="0"/>
                <a:cs typeface="Arial" panose="020B0604020202020204" pitchFamily="34" charset="0"/>
                <a:sym typeface="+mn-ea"/>
              </a:rPr>
              <a:t> </a:t>
            </a:r>
            <a:endParaRPr lang="en-US" sz="1800" b="1" dirty="0">
              <a:solidFill>
                <a:schemeClr val="bg2">
                  <a:lumMod val="50000"/>
                </a:schemeClr>
              </a:solidFill>
              <a:latin typeface="AdvOTa20b42a7"/>
            </a:endParaRPr>
          </a:p>
          <a:p>
            <a:pPr marL="0" indent="0" algn="l">
              <a:buNone/>
            </a:pPr>
            <a:endParaRPr lang="en-US" sz="1800" dirty="0">
              <a:solidFill>
                <a:srgbClr val="000000"/>
              </a:solidFill>
              <a:latin typeface="AdvOTa20b42a7"/>
            </a:endParaRPr>
          </a:p>
        </p:txBody>
      </p:sp>
    </p:spTree>
    <p:extLst>
      <p:ext uri="{BB962C8B-B14F-4D97-AF65-F5344CB8AC3E}">
        <p14:creationId xmlns:p14="http://schemas.microsoft.com/office/powerpoint/2010/main" val="1819140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821010-B72D-3094-A23E-2007F923F501}"/>
              </a:ext>
            </a:extLst>
          </p:cNvPr>
          <p:cNvSpPr>
            <a:spLocks noGrp="1"/>
          </p:cNvSpPr>
          <p:nvPr>
            <p:ph idx="1"/>
          </p:nvPr>
        </p:nvSpPr>
        <p:spPr>
          <a:xfrm>
            <a:off x="236306" y="143838"/>
            <a:ext cx="11753636" cy="6585735"/>
          </a:xfrm>
        </p:spPr>
        <p:txBody>
          <a:bodyPr>
            <a:normAutofit fontScale="77500" lnSpcReduction="20000"/>
          </a:bodyPr>
          <a:lstStyle/>
          <a:p>
            <a:pPr marL="0" indent="0">
              <a:buNone/>
            </a:pPr>
            <a:r>
              <a:rPr lang="en-US" dirty="0">
                <a:solidFill>
                  <a:srgbClr val="000000"/>
                </a:solidFill>
                <a:latin typeface="AdvOTa20b42a7"/>
              </a:rPr>
              <a:t> </a:t>
            </a:r>
          </a:p>
          <a:p>
            <a:pPr>
              <a:buFont typeface="Wingdings" panose="05000000000000000000" pitchFamily="2" charset="2"/>
              <a:buChar char="q"/>
            </a:pPr>
            <a:r>
              <a:rPr lang="en-US" sz="3200" b="1" dirty="0">
                <a:solidFill>
                  <a:srgbClr val="000000"/>
                </a:solidFill>
                <a:latin typeface="Aptos" panose="020B0004020202020204" pitchFamily="34" charset="0"/>
              </a:rPr>
              <a:t>Fractionations : </a:t>
            </a:r>
            <a:r>
              <a:rPr lang="en-US" sz="3100" b="1" dirty="0">
                <a:solidFill>
                  <a:srgbClr val="000000"/>
                </a:solidFill>
                <a:latin typeface="Aptos" panose="020B0004020202020204" pitchFamily="34" charset="0"/>
              </a:rPr>
              <a:t>Hypofractionation –Ultra-hypofractionation  and some brainstorming and exciting  points about fractionation  will be tackled in the next webinar ( webinar2) of this series</a:t>
            </a:r>
          </a:p>
          <a:p>
            <a:pPr marL="0" indent="0">
              <a:buNone/>
            </a:pPr>
            <a:endParaRPr lang="en-US" sz="3100" b="1" dirty="0">
              <a:solidFill>
                <a:srgbClr val="000000"/>
              </a:solidFill>
              <a:latin typeface="Aptos" panose="020B0004020202020204" pitchFamily="34" charset="0"/>
            </a:endParaRPr>
          </a:p>
          <a:p>
            <a:pPr>
              <a:buFont typeface="Wingdings" panose="05000000000000000000" pitchFamily="2" charset="2"/>
              <a:buChar char="q"/>
            </a:pPr>
            <a:r>
              <a:rPr lang="en-US" sz="3100" b="1" dirty="0">
                <a:solidFill>
                  <a:srgbClr val="000000"/>
                </a:solidFill>
                <a:latin typeface="Aptos" panose="020B0004020202020204" pitchFamily="34" charset="0"/>
              </a:rPr>
              <a:t>  We cite here an  example related </a:t>
            </a:r>
            <a:r>
              <a:rPr lang="en-US" sz="3100" b="1" dirty="0">
                <a:solidFill>
                  <a:srgbClr val="C00000"/>
                </a:solidFill>
                <a:latin typeface="Aptos" panose="020B0004020202020204" pitchFamily="34" charset="0"/>
              </a:rPr>
              <a:t>to change of system and days of work and fractionation as well.</a:t>
            </a:r>
          </a:p>
          <a:p>
            <a:pPr marL="0" indent="0">
              <a:lnSpc>
                <a:spcPct val="120000"/>
              </a:lnSpc>
              <a:buNone/>
            </a:pPr>
            <a:r>
              <a:rPr lang="en-US" sz="3100" b="1" dirty="0">
                <a:solidFill>
                  <a:srgbClr val="000000"/>
                </a:solidFill>
                <a:latin typeface="Aptos" panose="020B0004020202020204" pitchFamily="34" charset="0"/>
              </a:rPr>
              <a:t>Overgaard J, et all reported in a study of accelerated </a:t>
            </a:r>
            <a:r>
              <a:rPr lang="en-US" sz="3600" b="1" dirty="0">
                <a:solidFill>
                  <a:srgbClr val="C00000"/>
                </a:solidFill>
                <a:latin typeface="Aptos" panose="020B0004020202020204" pitchFamily="34" charset="0"/>
              </a:rPr>
              <a:t>(six) fractions per week </a:t>
            </a:r>
            <a:r>
              <a:rPr lang="en-US" sz="3100" b="1" dirty="0">
                <a:solidFill>
                  <a:srgbClr val="000000"/>
                </a:solidFill>
                <a:latin typeface="Aptos" panose="020B0004020202020204" pitchFamily="34" charset="0"/>
              </a:rPr>
              <a:t>versus conventional (five) fractions per week for radiotherapy in squamous cell carcinoma of the head and neck in a randomized international multicenter trial with 908 patients conducted by the International Atomic Energy Agency-Accelerated Fractionation (IAEA-ACC) study group:</a:t>
            </a:r>
            <a:r>
              <a:rPr lang="en-US" sz="3100" dirty="0">
                <a:solidFill>
                  <a:srgbClr val="000000"/>
                </a:solidFill>
                <a:latin typeface="Aptos" panose="020B0004020202020204" pitchFamily="34" charset="0"/>
              </a:rPr>
              <a:t> </a:t>
            </a:r>
            <a:r>
              <a:rPr lang="en-US" sz="3100" b="1" dirty="0">
                <a:solidFill>
                  <a:srgbClr val="C00000"/>
                </a:solidFill>
                <a:latin typeface="Aptos" panose="020B0004020202020204" pitchFamily="34" charset="0"/>
              </a:rPr>
              <a:t>local control was better in the group selected for six fractions per week. In fact, this finding deserves more studies for other tumors particularly the locally advanced lesions</a:t>
            </a:r>
            <a:r>
              <a:rPr lang="en-US" sz="3100" b="1" dirty="0">
                <a:solidFill>
                  <a:srgbClr val="FF0000"/>
                </a:solidFill>
                <a:latin typeface="AdvOTa20b42a7"/>
              </a:rPr>
              <a:t>. </a:t>
            </a:r>
          </a:p>
          <a:p>
            <a:pPr marL="0" indent="0">
              <a:buNone/>
            </a:pPr>
            <a:endParaRPr lang="en-US" sz="3100" dirty="0">
              <a:solidFill>
                <a:srgbClr val="000000"/>
              </a:solidFill>
              <a:latin typeface="AdvOTa20b42a7"/>
            </a:endParaRPr>
          </a:p>
          <a:p>
            <a:pPr marL="0" indent="0">
              <a:buNone/>
            </a:pPr>
            <a:r>
              <a:rPr lang="en-US" sz="2300" b="1" dirty="0">
                <a:solidFill>
                  <a:srgbClr val="000000"/>
                </a:solidFill>
                <a:latin typeface="Aptos" panose="020B0004020202020204" pitchFamily="34" charset="0"/>
              </a:rPr>
              <a:t>Ref. </a:t>
            </a:r>
            <a:r>
              <a:rPr lang="en-US" sz="2600" b="1" dirty="0">
                <a:solidFill>
                  <a:srgbClr val="000000"/>
                </a:solidFill>
                <a:latin typeface="Aptos" panose="020B0004020202020204" pitchFamily="34" charset="0"/>
              </a:rPr>
              <a:t>Overgaard J, </a:t>
            </a:r>
            <a:r>
              <a:rPr lang="en-US" sz="2600" b="1" dirty="0" err="1">
                <a:solidFill>
                  <a:srgbClr val="000000"/>
                </a:solidFill>
                <a:latin typeface="Aptos" panose="020B0004020202020204" pitchFamily="34" charset="0"/>
              </a:rPr>
              <a:t>Mohanti</a:t>
            </a:r>
            <a:r>
              <a:rPr lang="en-US" sz="2600" b="1" dirty="0">
                <a:solidFill>
                  <a:srgbClr val="000000"/>
                </a:solidFill>
                <a:latin typeface="Aptos" panose="020B0004020202020204" pitchFamily="34" charset="0"/>
              </a:rPr>
              <a:t> B and Bhasker S et al 2006 Accelerated versus conventional fractionated radiotherapy in squamous cell carcinoma of head and neck. A randomized international </a:t>
            </a:r>
            <a:r>
              <a:rPr lang="en-US" sz="2600" b="1" dirty="0" err="1">
                <a:solidFill>
                  <a:srgbClr val="000000"/>
                </a:solidFill>
                <a:latin typeface="Aptos" panose="020B0004020202020204" pitchFamily="34" charset="0"/>
              </a:rPr>
              <a:t>multicentere</a:t>
            </a:r>
            <a:r>
              <a:rPr lang="en-US" sz="2600" b="1" dirty="0">
                <a:solidFill>
                  <a:srgbClr val="000000"/>
                </a:solidFill>
                <a:latin typeface="Aptos" panose="020B0004020202020204" pitchFamily="34" charset="0"/>
              </a:rPr>
              <a:t> trial with 908 patients conducted by the IAEA-ACC study group Int. J. </a:t>
            </a:r>
            <a:r>
              <a:rPr lang="en-US" sz="2600" b="1" dirty="0" err="1">
                <a:solidFill>
                  <a:srgbClr val="000000"/>
                </a:solidFill>
                <a:latin typeface="Aptos" panose="020B0004020202020204" pitchFamily="34" charset="0"/>
              </a:rPr>
              <a:t>Radiat</a:t>
            </a:r>
            <a:r>
              <a:rPr lang="en-US" sz="2600" b="1" dirty="0">
                <a:solidFill>
                  <a:srgbClr val="000000"/>
                </a:solidFill>
                <a:latin typeface="Aptos" panose="020B0004020202020204" pitchFamily="34" charset="0"/>
              </a:rPr>
              <a:t>. Oncol. Biol. Phys. </a:t>
            </a:r>
            <a:r>
              <a:rPr lang="en-US" sz="2600" b="1" dirty="0">
                <a:solidFill>
                  <a:srgbClr val="0000FF"/>
                </a:solidFill>
                <a:latin typeface="Aptos" panose="020B0004020202020204" pitchFamily="34" charset="0"/>
              </a:rPr>
              <a:t>66 S13  </a:t>
            </a:r>
          </a:p>
          <a:p>
            <a:pPr marL="0" indent="0">
              <a:buNone/>
            </a:pPr>
            <a:endParaRPr lang="en-US" dirty="0">
              <a:solidFill>
                <a:srgbClr val="000000"/>
              </a:solidFill>
              <a:latin typeface="AdvOTa20b42a7"/>
            </a:endParaRPr>
          </a:p>
        </p:txBody>
      </p:sp>
    </p:spTree>
    <p:extLst>
      <p:ext uri="{BB962C8B-B14F-4D97-AF65-F5344CB8AC3E}">
        <p14:creationId xmlns:p14="http://schemas.microsoft.com/office/powerpoint/2010/main" val="4038753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4A220C-B16D-0D78-CC33-7AF88EA37583}"/>
              </a:ext>
            </a:extLst>
          </p:cNvPr>
          <p:cNvSpPr>
            <a:spLocks noGrp="1"/>
          </p:cNvSpPr>
          <p:nvPr>
            <p:ph idx="1"/>
          </p:nvPr>
        </p:nvSpPr>
        <p:spPr>
          <a:xfrm>
            <a:off x="102742" y="287676"/>
            <a:ext cx="12089258" cy="6256962"/>
          </a:xfrm>
        </p:spPr>
        <p:txBody>
          <a:bodyPr>
            <a:noAutofit/>
          </a:bodyPr>
          <a:lstStyle/>
          <a:p>
            <a:pPr algn="l"/>
            <a:r>
              <a:rPr lang="en-US" sz="2400" b="1" i="0" u="none" strike="noStrike" baseline="0" dirty="0">
                <a:solidFill>
                  <a:srgbClr val="000000"/>
                </a:solidFill>
                <a:latin typeface="Aptos" panose="020B0004020202020204" pitchFamily="34" charset="0"/>
              </a:rPr>
              <a:t>The reduction of machine downtime </a:t>
            </a:r>
            <a:r>
              <a:rPr lang="en-US" sz="2400" b="0" i="0" u="none" strike="noStrike" baseline="0" dirty="0">
                <a:solidFill>
                  <a:srgbClr val="000000"/>
                </a:solidFill>
                <a:latin typeface="Aptos" panose="020B0004020202020204" pitchFamily="34" charset="0"/>
              </a:rPr>
              <a:t>in many developing country institutions, which is mainly due to maintenance problems and the lack of a culture of local regular preventive maintenance .  </a:t>
            </a:r>
          </a:p>
          <a:p>
            <a:r>
              <a:rPr lang="en-US" sz="1800" b="1" dirty="0">
                <a:solidFill>
                  <a:srgbClr val="000000"/>
                </a:solidFill>
                <a:latin typeface="Aptos" panose="020B0004020202020204" pitchFamily="34" charset="0"/>
              </a:rPr>
              <a:t>Ref: </a:t>
            </a:r>
            <a:r>
              <a:rPr lang="en-US" sz="1800" b="1" i="0" u="none" strike="noStrike" baseline="0" dirty="0">
                <a:solidFill>
                  <a:srgbClr val="0000FF"/>
                </a:solidFill>
                <a:latin typeface="Aptos" panose="020B0004020202020204" pitchFamily="34" charset="0"/>
              </a:rPr>
              <a:t> </a:t>
            </a:r>
            <a:r>
              <a:rPr lang="en-US" sz="1800" dirty="0" err="1"/>
              <a:t>Bhadrasain</a:t>
            </a:r>
            <a:r>
              <a:rPr lang="en-US" sz="1800" dirty="0"/>
              <a:t> V. Radiation therapy for the developing countries. J Cancer Res Ther. 2005. </a:t>
            </a:r>
            <a:r>
              <a:rPr lang="en-US" sz="1800" dirty="0" err="1"/>
              <a:t>doi</a:t>
            </a:r>
            <a:r>
              <a:rPr lang="en-US" sz="1800" dirty="0"/>
              <a:t>: 10.4103/0973-1482.16083. PMID: 17998618.</a:t>
            </a:r>
          </a:p>
          <a:p>
            <a:pPr algn="l"/>
            <a:r>
              <a:rPr lang="en-US" sz="2400" b="1" i="0" u="none" strike="noStrike" baseline="0" dirty="0">
                <a:solidFill>
                  <a:srgbClr val="000000"/>
                </a:solidFill>
                <a:latin typeface="Aptos" panose="020B0004020202020204" pitchFamily="34" charset="0"/>
              </a:rPr>
              <a:t>In our view, we emphasizes the importance of programs that should </a:t>
            </a:r>
            <a:r>
              <a:rPr lang="en-US" sz="2400" b="1" i="0" u="none" strike="noStrike" baseline="0" dirty="0">
                <a:solidFill>
                  <a:srgbClr val="C00000"/>
                </a:solidFill>
                <a:latin typeface="Aptos" panose="020B0004020202020204" pitchFamily="34" charset="0"/>
              </a:rPr>
              <a:t>developed*</a:t>
            </a:r>
            <a:r>
              <a:rPr lang="en-US" sz="2400" b="1" i="0" u="none" strike="noStrike" baseline="0" dirty="0">
                <a:solidFill>
                  <a:srgbClr val="000000"/>
                </a:solidFill>
                <a:latin typeface="Aptos" panose="020B0004020202020204" pitchFamily="34" charset="0"/>
              </a:rPr>
              <a:t> in order to ensure that most of the problems of machine downtime can be fixed as soon as possible by local teams, either alone, or using prompt telecommunication with the manufacturer’s maintenance staff </a:t>
            </a:r>
            <a:r>
              <a:rPr lang="en-US" sz="2400" b="1" dirty="0">
                <a:solidFill>
                  <a:srgbClr val="000000"/>
                </a:solidFill>
                <a:latin typeface="Aptos" panose="020B0004020202020204" pitchFamily="34" charset="0"/>
              </a:rPr>
              <a:t>.  </a:t>
            </a:r>
          </a:p>
          <a:p>
            <a:pPr marL="0" indent="0">
              <a:buNone/>
            </a:pPr>
            <a:r>
              <a:rPr lang="en-US" dirty="0"/>
              <a:t>(* </a:t>
            </a:r>
            <a:r>
              <a:rPr lang="en-US" b="1" dirty="0">
                <a:solidFill>
                  <a:srgbClr val="C00000"/>
                </a:solidFill>
              </a:rPr>
              <a:t>Developing and implementing it </a:t>
            </a:r>
            <a:r>
              <a:rPr lang="en-US" b="1" u="sng" dirty="0">
                <a:solidFill>
                  <a:srgbClr val="C00000"/>
                </a:solidFill>
              </a:rPr>
              <a:t>widely  in the real world </a:t>
            </a:r>
            <a:r>
              <a:rPr lang="en-US" b="1" dirty="0">
                <a:solidFill>
                  <a:srgbClr val="C00000"/>
                </a:solidFill>
              </a:rPr>
              <a:t>and NOT  just talking about or planning for  without effective </a:t>
            </a:r>
            <a:r>
              <a:rPr lang="en-US" b="1" dirty="0" err="1">
                <a:solidFill>
                  <a:srgbClr val="C00000"/>
                </a:solidFill>
              </a:rPr>
              <a:t>implemation</a:t>
            </a:r>
            <a:r>
              <a:rPr lang="en-US" b="1" dirty="0">
                <a:solidFill>
                  <a:srgbClr val="C00000"/>
                </a:solidFill>
              </a:rPr>
              <a:t> as  happened in many meetings and publications</a:t>
            </a:r>
            <a:r>
              <a:rPr lang="en-US" dirty="0"/>
              <a:t>)</a:t>
            </a:r>
          </a:p>
          <a:p>
            <a:pPr algn="l"/>
            <a:endParaRPr lang="en-US" dirty="0">
              <a:solidFill>
                <a:srgbClr val="000000"/>
              </a:solidFill>
              <a:latin typeface="Aptos" panose="020B0004020202020204" pitchFamily="34" charset="0"/>
            </a:endParaRPr>
          </a:p>
          <a:p>
            <a:pPr>
              <a:buFont typeface="Wingdings" panose="05000000000000000000" pitchFamily="2" charset="2"/>
              <a:buChar char="q"/>
            </a:pPr>
            <a:r>
              <a:rPr lang="en-US" sz="2000" b="1" dirty="0">
                <a:latin typeface="Aptos" panose="020B0004020202020204" pitchFamily="34" charset="0"/>
              </a:rPr>
              <a:t>Ref .   </a:t>
            </a:r>
            <a:r>
              <a:rPr lang="en-US" sz="2000" b="1" i="0" u="none" strike="noStrike" baseline="0" dirty="0">
                <a:latin typeface="Aptos" panose="020B0004020202020204" pitchFamily="34" charset="0"/>
              </a:rPr>
              <a:t>Elzawawy A 2012 Science and affordability of cancer drugs and radiotherapy in the world: win-win scenarios ed R Mohan Advances in Cancer Management </a:t>
            </a:r>
            <a:r>
              <a:rPr lang="en-US" sz="20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https://www.intechopen.com/chapters/26808</a:t>
            </a:r>
            <a:r>
              <a:rPr lang="en-US" sz="20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a:t>
            </a:r>
            <a:endParaRPr lang="en-US" sz="2000" b="1" dirty="0">
              <a:solidFill>
                <a:schemeClr val="bg2">
                  <a:lumMod val="50000"/>
                </a:schemeClr>
              </a:solidFill>
              <a:latin typeface="Calibri" panose="020F0502020204030204" pitchFamily="34" charset="0"/>
              <a:ea typeface="Calibri" panose="020F0502020204030204" pitchFamily="34" charset="0"/>
              <a:cs typeface="Arial" panose="020B0604020202020204" pitchFamily="34" charset="0"/>
            </a:endParaRPr>
          </a:p>
          <a:p>
            <a:pPr algn="l"/>
            <a:endParaRPr lang="en-US" sz="2000" b="1" dirty="0">
              <a:latin typeface="Aptos" panose="020B0004020202020204" pitchFamily="34" charset="0"/>
            </a:endParaRPr>
          </a:p>
        </p:txBody>
      </p:sp>
    </p:spTree>
    <p:extLst>
      <p:ext uri="{BB962C8B-B14F-4D97-AF65-F5344CB8AC3E}">
        <p14:creationId xmlns:p14="http://schemas.microsoft.com/office/powerpoint/2010/main" val="1054469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F7C843-CA5E-69E3-71D7-EAA2F31CC868}"/>
              </a:ext>
            </a:extLst>
          </p:cNvPr>
          <p:cNvSpPr>
            <a:spLocks noGrp="1"/>
          </p:cNvSpPr>
          <p:nvPr>
            <p:ph idx="1"/>
          </p:nvPr>
        </p:nvSpPr>
        <p:spPr>
          <a:xfrm>
            <a:off x="0" y="246580"/>
            <a:ext cx="12031038" cy="6611420"/>
          </a:xfrm>
        </p:spPr>
        <p:txBody>
          <a:bodyPr>
            <a:normAutofit fontScale="92500" lnSpcReduction="20000"/>
          </a:bodyPr>
          <a:lstStyle/>
          <a:p>
            <a:r>
              <a:rPr lang="en-US" b="1" dirty="0">
                <a:latin typeface="Aptos" panose="020B0004020202020204" pitchFamily="34" charset="0"/>
              </a:rPr>
              <a:t>Innovations and research: </a:t>
            </a:r>
          </a:p>
          <a:p>
            <a:pPr marL="0" indent="0">
              <a:buNone/>
            </a:pPr>
            <a:r>
              <a:rPr lang="en-US" dirty="0">
                <a:latin typeface="Aptos" panose="020B0004020202020204" pitchFamily="34" charset="0"/>
              </a:rPr>
              <a:t> </a:t>
            </a:r>
          </a:p>
          <a:p>
            <a:pPr marL="0" indent="0">
              <a:buNone/>
            </a:pPr>
            <a:r>
              <a:rPr lang="en-US" b="1" dirty="0">
                <a:latin typeface="Aptos" panose="020B0004020202020204" pitchFamily="34" charset="0"/>
              </a:rPr>
              <a:t>Examples of innovations that save time and costs of implementation of modern technologies of radiotherapy without compromising the outcome, hence you treat more number of patients with the same </a:t>
            </a:r>
            <a:r>
              <a:rPr lang="en-US" b="1" dirty="0" err="1">
                <a:latin typeface="Aptos" panose="020B0004020202020204" pitchFamily="34" charset="0"/>
              </a:rPr>
              <a:t>facilties</a:t>
            </a:r>
            <a:r>
              <a:rPr lang="en-US" b="1" dirty="0">
                <a:latin typeface="Aptos" panose="020B0004020202020204" pitchFamily="34" charset="0"/>
              </a:rPr>
              <a:t> that you have: </a:t>
            </a:r>
          </a:p>
          <a:p>
            <a:pPr marL="0" indent="0">
              <a:buNone/>
            </a:pPr>
            <a:r>
              <a:rPr lang="en-US" b="1" dirty="0">
                <a:latin typeface="Aptos" panose="020B0004020202020204" pitchFamily="34" charset="0"/>
              </a:rPr>
              <a:t> In the 3</a:t>
            </a:r>
            <a:r>
              <a:rPr lang="en-US" b="1" baseline="30000" dirty="0">
                <a:latin typeface="Aptos" panose="020B0004020202020204" pitchFamily="34" charset="0"/>
              </a:rPr>
              <a:t>rd</a:t>
            </a:r>
            <a:r>
              <a:rPr lang="en-US" b="1" dirty="0">
                <a:latin typeface="Aptos" panose="020B0004020202020204" pitchFamily="34" charset="0"/>
              </a:rPr>
              <a:t> webinars of this series</a:t>
            </a:r>
            <a:r>
              <a:rPr lang="en-US" dirty="0">
                <a:latin typeface="Aptos" panose="020B0004020202020204" pitchFamily="34" charset="0"/>
              </a:rPr>
              <a:t>: </a:t>
            </a:r>
          </a:p>
          <a:p>
            <a:pPr marL="0" indent="0">
              <a:buNone/>
            </a:pPr>
            <a:r>
              <a:rPr lang="en-US" b="1" dirty="0">
                <a:latin typeface="Aptos" panose="020B0004020202020204" pitchFamily="34" charset="0"/>
              </a:rPr>
              <a:t>1- Low-cost radiotherapy machines and novel ring based compensator intensity modulated radiation therapy</a:t>
            </a:r>
            <a:r>
              <a:rPr lang="en-US" dirty="0">
                <a:latin typeface="Aptos" panose="020B0004020202020204" pitchFamily="34" charset="0"/>
              </a:rPr>
              <a:t> (By : Prof. Eric Ford , USA et al.) </a:t>
            </a:r>
          </a:p>
          <a:p>
            <a:pPr marL="0" indent="0">
              <a:buNone/>
            </a:pPr>
            <a:r>
              <a:rPr lang="en-US" dirty="0">
                <a:latin typeface="Aptos" panose="020B0004020202020204" pitchFamily="34" charset="0"/>
              </a:rPr>
              <a:t> Please watch: </a:t>
            </a:r>
            <a:r>
              <a:rPr lang="en-US" b="1" i="1" dirty="0">
                <a:hlinkClick r:id="rId3"/>
              </a:rPr>
              <a:t>https://youtu.be/_0Zq1rXg7lY?si=lqC0VDGytce85sM2</a:t>
            </a:r>
            <a:r>
              <a:rPr lang="en-US" b="1" i="1" dirty="0"/>
              <a:t>   &amp; </a:t>
            </a:r>
            <a:r>
              <a:rPr lang="en-US" b="1" dirty="0"/>
              <a:t>Chapter 18  in </a:t>
            </a:r>
            <a:r>
              <a:rPr lang="en-US" b="1" u="sng" dirty="0">
                <a:solidFill>
                  <a:schemeClr val="bg2">
                    <a:lumMod val="50000"/>
                  </a:schemeClr>
                </a:solidFill>
                <a:hlinkClick r:id="rId4">
                  <a:extLst>
                    <a:ext uri="{A12FA001-AC4F-418D-AE19-62706E023703}">
                      <ahyp:hlinkClr xmlns:ahyp="http://schemas.microsoft.com/office/drawing/2018/hyperlinkcolor" val="tx"/>
                    </a:ext>
                  </a:extLst>
                </a:hlinkClick>
              </a:rPr>
              <a:t>https://iopscience.iop.org/book/edit/978-0-7503-3075-6</a:t>
            </a:r>
            <a:endParaRPr lang="en-US" dirty="0">
              <a:solidFill>
                <a:schemeClr val="bg2">
                  <a:lumMod val="50000"/>
                </a:schemeClr>
              </a:solidFill>
              <a:latin typeface="Aptos" panose="020B0004020202020204" pitchFamily="34" charset="0"/>
            </a:endParaRPr>
          </a:p>
          <a:p>
            <a:pPr marL="0" indent="0">
              <a:buNone/>
            </a:pPr>
            <a:endParaRPr lang="en-US" dirty="0">
              <a:latin typeface="Aptos" panose="020B0004020202020204" pitchFamily="34" charset="0"/>
            </a:endParaRPr>
          </a:p>
          <a:p>
            <a:r>
              <a:rPr lang="en-US" dirty="0">
                <a:latin typeface="Aptos" panose="020B0004020202020204" pitchFamily="34" charset="0"/>
              </a:rPr>
              <a:t>2- </a:t>
            </a:r>
            <a:r>
              <a:rPr lang="en-US" b="1" dirty="0">
                <a:latin typeface="Aptos" panose="020B0004020202020204" pitchFamily="34" charset="0"/>
              </a:rPr>
              <a:t>lowering the cost of image guidance in radiation therapy using low-dose megavoltage imaging-cone beam CT for accurate radiation therapy delivery </a:t>
            </a:r>
          </a:p>
          <a:p>
            <a:pPr marL="0" indent="0">
              <a:buNone/>
            </a:pPr>
            <a:r>
              <a:rPr lang="en-US" b="1" dirty="0">
                <a:latin typeface="Aptos" panose="020B0004020202020204" pitchFamily="34" charset="0"/>
              </a:rPr>
              <a:t> </a:t>
            </a:r>
            <a:r>
              <a:rPr lang="en-US" dirty="0">
                <a:latin typeface="Aptos" panose="020B0004020202020204" pitchFamily="34" charset="0"/>
              </a:rPr>
              <a:t>(By Prof. Ross </a:t>
            </a:r>
            <a:r>
              <a:rPr lang="en-US" dirty="0" err="1">
                <a:latin typeface="Aptos" panose="020B0004020202020204" pitchFamily="34" charset="0"/>
              </a:rPr>
              <a:t>Berbeco</a:t>
            </a:r>
            <a:r>
              <a:rPr lang="en-US" dirty="0">
                <a:latin typeface="Aptos" panose="020B0004020202020204" pitchFamily="34" charset="0"/>
              </a:rPr>
              <a:t>. USA) . Please watch: </a:t>
            </a:r>
            <a:r>
              <a:rPr lang="en-US" b="1" i="1" dirty="0">
                <a:solidFill>
                  <a:schemeClr val="bg2">
                    <a:lumMod val="25000"/>
                  </a:schemeClr>
                </a:solidFill>
                <a:hlinkClick r:id="rId5">
                  <a:extLst>
                    <a:ext uri="{A12FA001-AC4F-418D-AE19-62706E023703}">
                      <ahyp:hlinkClr xmlns:ahyp="http://schemas.microsoft.com/office/drawing/2018/hyperlinkcolor" val="tx"/>
                    </a:ext>
                  </a:extLst>
                </a:hlinkClick>
              </a:rPr>
              <a:t>https://www.youtube.com/watch?v=kyTTMtU2SKI</a:t>
            </a:r>
            <a:r>
              <a:rPr lang="en-US" b="1" i="1" dirty="0">
                <a:solidFill>
                  <a:schemeClr val="bg2">
                    <a:lumMod val="25000"/>
                  </a:schemeClr>
                </a:solidFill>
              </a:rPr>
              <a:t>   </a:t>
            </a:r>
            <a:r>
              <a:rPr lang="en-US" b="1" i="1" dirty="0"/>
              <a:t>&amp; </a:t>
            </a:r>
            <a:endParaRPr lang="en-US" dirty="0"/>
          </a:p>
          <a:p>
            <a:pPr marL="0" indent="0">
              <a:buNone/>
            </a:pPr>
            <a:r>
              <a:rPr lang="en-US" dirty="0">
                <a:latin typeface="Aptos" panose="020B0004020202020204" pitchFamily="34" charset="0"/>
              </a:rPr>
              <a:t> Chapter 19 in Approaching Global Oncology  </a:t>
            </a:r>
            <a:r>
              <a:rPr lang="en-US" b="1" u="sng" dirty="0">
                <a:solidFill>
                  <a:schemeClr val="bg2">
                    <a:lumMod val="50000"/>
                  </a:schemeClr>
                </a:solidFill>
                <a:hlinkClick r:id="rId4">
                  <a:extLst>
                    <a:ext uri="{A12FA001-AC4F-418D-AE19-62706E023703}">
                      <ahyp:hlinkClr xmlns:ahyp="http://schemas.microsoft.com/office/drawing/2018/hyperlinkcolor" val="tx"/>
                    </a:ext>
                  </a:extLst>
                </a:hlinkClick>
              </a:rPr>
              <a:t>https://iopscience.iop.org/book/edit/978-0-7503-3075-6</a:t>
            </a:r>
            <a:endParaRPr lang="en-US" dirty="0">
              <a:solidFill>
                <a:schemeClr val="bg2">
                  <a:lumMod val="50000"/>
                </a:schemeClr>
              </a:solidFill>
              <a:latin typeface="Aptos" panose="020B0004020202020204" pitchFamily="34" charset="0"/>
            </a:endParaRPr>
          </a:p>
          <a:p>
            <a:pPr marL="0" indent="0">
              <a:buNone/>
            </a:pPr>
            <a:r>
              <a:rPr lang="en-US" dirty="0">
                <a:latin typeface="Aptos" panose="020B0004020202020204" pitchFamily="34" charset="0"/>
              </a:rPr>
              <a:t>And we cited other innovations in the series and in our programs </a:t>
            </a:r>
          </a:p>
          <a:p>
            <a:pPr marL="0" indent="0">
              <a:buNone/>
            </a:pPr>
            <a:endParaRPr lang="en-US" dirty="0"/>
          </a:p>
        </p:txBody>
      </p:sp>
    </p:spTree>
    <p:extLst>
      <p:ext uri="{BB962C8B-B14F-4D97-AF65-F5344CB8AC3E}">
        <p14:creationId xmlns:p14="http://schemas.microsoft.com/office/powerpoint/2010/main" val="3129775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3EBFB4-550F-541B-E963-14BB0FAD95F6}"/>
              </a:ext>
            </a:extLst>
          </p:cNvPr>
          <p:cNvSpPr>
            <a:spLocks noGrp="1"/>
          </p:cNvSpPr>
          <p:nvPr>
            <p:ph idx="1"/>
          </p:nvPr>
        </p:nvSpPr>
        <p:spPr>
          <a:xfrm>
            <a:off x="256854" y="92466"/>
            <a:ext cx="11630346" cy="6554913"/>
          </a:xfrm>
        </p:spPr>
        <p:txBody>
          <a:bodyPr>
            <a:normAutofit/>
          </a:bodyPr>
          <a:lstStyle/>
          <a:p>
            <a:pPr marL="0" indent="0" algn="l">
              <a:buNone/>
            </a:pPr>
            <a:r>
              <a:rPr lang="en-US" sz="1800" b="0" i="0" u="none" strike="noStrike" baseline="0" dirty="0">
                <a:solidFill>
                  <a:srgbClr val="000000"/>
                </a:solidFill>
                <a:latin typeface="AdvOT63936fca.B"/>
              </a:rPr>
              <a:t> </a:t>
            </a:r>
            <a:r>
              <a:rPr lang="en-US" b="1" i="0" u="sng" strike="noStrike" baseline="0" dirty="0">
                <a:solidFill>
                  <a:srgbClr val="000000"/>
                </a:solidFill>
                <a:latin typeface="Aptos" panose="020B0004020202020204" pitchFamily="34" charset="0"/>
              </a:rPr>
              <a:t>Professional education and training, with more focus on the real problems  </a:t>
            </a:r>
          </a:p>
          <a:p>
            <a:pPr marL="0" indent="0" algn="l">
              <a:buNone/>
            </a:pPr>
            <a:endParaRPr lang="en-US" b="1" i="0" u="sng" strike="noStrike" baseline="0" dirty="0">
              <a:solidFill>
                <a:srgbClr val="000000"/>
              </a:solidFill>
              <a:latin typeface="Aptos" panose="020B0004020202020204" pitchFamily="34" charset="0"/>
            </a:endParaRPr>
          </a:p>
          <a:p>
            <a:pPr algn="l"/>
            <a:r>
              <a:rPr lang="en-US" b="1" i="0" u="none" strike="noStrike" baseline="0" dirty="0">
                <a:solidFill>
                  <a:srgbClr val="000000"/>
                </a:solidFill>
                <a:latin typeface="Aptos" panose="020B0004020202020204" pitchFamily="34" charset="0"/>
              </a:rPr>
              <a:t>We emphasize that the most mandatory element for resource sparing, cost-effective treatment, i.e. better-value treatment tailored for patients in different communities, is the well-trained and regularly updated medical, technical, and maintenance staff. This is a higher priority.</a:t>
            </a:r>
          </a:p>
          <a:p>
            <a:pPr algn="l"/>
            <a:r>
              <a:rPr lang="en-US" b="1" i="0" u="none" strike="noStrike" baseline="0" dirty="0">
                <a:solidFill>
                  <a:srgbClr val="000000"/>
                </a:solidFill>
                <a:latin typeface="Aptos" panose="020B0004020202020204" pitchFamily="34" charset="0"/>
              </a:rPr>
              <a:t>Therefore, customized and regularly updated training is recommended for the local medical, technical, and maintenance staff. </a:t>
            </a:r>
          </a:p>
          <a:p>
            <a:pPr algn="l"/>
            <a:endParaRPr lang="en-US" b="1" i="0" u="none" strike="noStrike" baseline="0" dirty="0">
              <a:solidFill>
                <a:srgbClr val="000000"/>
              </a:solidFill>
              <a:latin typeface="Aptos" panose="020B0004020202020204" pitchFamily="34" charset="0"/>
            </a:endParaRPr>
          </a:p>
          <a:p>
            <a:pPr algn="l"/>
            <a:r>
              <a:rPr lang="en-US" sz="1800" b="0" i="0" u="none" strike="noStrike" baseline="0" dirty="0">
                <a:latin typeface="Aptos" panose="020B0004020202020204" pitchFamily="34" charset="0"/>
              </a:rPr>
              <a:t>Elzawawy A 2012 Science and affordability of cancer drugs and radiotherapy in the world: win-win scenarios ed R Mohan Advances in Cancer Management  </a:t>
            </a:r>
          </a:p>
          <a:p>
            <a:pPr algn="l"/>
            <a:r>
              <a:rPr lang="en-US" sz="1800" b="0" i="0" u="none" strike="noStrike" baseline="0" dirty="0" err="1">
                <a:solidFill>
                  <a:srgbClr val="000000"/>
                </a:solidFill>
                <a:latin typeface="Aptos" panose="020B0004020202020204" pitchFamily="34" charset="0"/>
              </a:rPr>
              <a:t>Bhadrasain</a:t>
            </a:r>
            <a:r>
              <a:rPr lang="en-US" sz="1800" b="0" i="0" u="none" strike="noStrike" baseline="0" dirty="0">
                <a:solidFill>
                  <a:srgbClr val="000000"/>
                </a:solidFill>
                <a:latin typeface="Aptos" panose="020B0004020202020204" pitchFamily="34" charset="0"/>
              </a:rPr>
              <a:t> V 2005 Radiation therapy for the developing countries J. Can. Res. </a:t>
            </a:r>
            <a:r>
              <a:rPr lang="en-US" sz="1800" b="0" i="0" u="none" strike="noStrike" baseline="0" dirty="0" err="1">
                <a:solidFill>
                  <a:srgbClr val="000000"/>
                </a:solidFill>
                <a:latin typeface="Aptos" panose="020B0004020202020204" pitchFamily="34" charset="0"/>
              </a:rPr>
              <a:t>Ther</a:t>
            </a:r>
            <a:r>
              <a:rPr lang="en-US" sz="1800" b="0" i="0" u="none" strike="noStrike" baseline="0" dirty="0">
                <a:solidFill>
                  <a:srgbClr val="000000"/>
                </a:solidFill>
                <a:latin typeface="Aptos" panose="020B0004020202020204" pitchFamily="34" charset="0"/>
              </a:rPr>
              <a:t>. </a:t>
            </a:r>
            <a:r>
              <a:rPr lang="en-US" sz="1800" b="0" i="0" u="none" strike="noStrike" baseline="0" dirty="0">
                <a:solidFill>
                  <a:srgbClr val="0000FF"/>
                </a:solidFill>
                <a:latin typeface="Aptos" panose="020B0004020202020204" pitchFamily="34" charset="0"/>
              </a:rPr>
              <a:t>1 7–8 </a:t>
            </a:r>
          </a:p>
          <a:p>
            <a:pPr algn="l"/>
            <a:endParaRPr lang="en-US" dirty="0">
              <a:highlight>
                <a:srgbClr val="FFFF00"/>
              </a:highlight>
              <a:latin typeface="Aptos" panose="020B0004020202020204" pitchFamily="34" charset="0"/>
            </a:endParaRPr>
          </a:p>
        </p:txBody>
      </p:sp>
    </p:spTree>
    <p:extLst>
      <p:ext uri="{BB962C8B-B14F-4D97-AF65-F5344CB8AC3E}">
        <p14:creationId xmlns:p14="http://schemas.microsoft.com/office/powerpoint/2010/main" val="730623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9FD986-4634-C184-2C9E-08C45D734871}"/>
              </a:ext>
            </a:extLst>
          </p:cNvPr>
          <p:cNvSpPr>
            <a:spLocks noGrp="1"/>
          </p:cNvSpPr>
          <p:nvPr>
            <p:ph idx="1"/>
          </p:nvPr>
        </p:nvSpPr>
        <p:spPr>
          <a:xfrm>
            <a:off x="0" y="123290"/>
            <a:ext cx="12020764" cy="6637106"/>
          </a:xfrm>
        </p:spPr>
        <p:txBody>
          <a:bodyPr>
            <a:normAutofit lnSpcReduction="10000"/>
          </a:bodyPr>
          <a:lstStyle/>
          <a:p>
            <a:r>
              <a:rPr lang="en-US" b="1" dirty="0">
                <a:solidFill>
                  <a:srgbClr val="000000"/>
                </a:solidFill>
                <a:latin typeface="Aptos" panose="020B0004020202020204" pitchFamily="34" charset="0"/>
              </a:rPr>
              <a:t>We consider this aspect in the educational and training program planning of the Global Oncology University ( GO-U) and this program Global Oncology-Implementing Science GOIS. </a:t>
            </a:r>
            <a:r>
              <a:rPr lang="en-US" b="1" dirty="0">
                <a:solidFill>
                  <a:schemeClr val="bg2">
                    <a:lumMod val="50000"/>
                  </a:schemeClr>
                </a:solidFill>
                <a:latin typeface="Aptos" panose="020B0004020202020204" pitchFamily="34" charset="0"/>
                <a:hlinkClick r:id="rId2">
                  <a:extLst>
                    <a:ext uri="{A12FA001-AC4F-418D-AE19-62706E023703}">
                      <ahyp:hlinkClr xmlns:ahyp="http://schemas.microsoft.com/office/drawing/2018/hyperlinkcolor" val="tx"/>
                    </a:ext>
                  </a:extLst>
                </a:hlinkClick>
              </a:rPr>
              <a:t>www.gois.website</a:t>
            </a:r>
            <a:r>
              <a:rPr lang="en-US" b="1" dirty="0">
                <a:solidFill>
                  <a:schemeClr val="bg2">
                    <a:lumMod val="50000"/>
                  </a:schemeClr>
                </a:solidFill>
                <a:latin typeface="Aptos" panose="020B0004020202020204" pitchFamily="34" charset="0"/>
              </a:rPr>
              <a:t>  </a:t>
            </a:r>
          </a:p>
          <a:p>
            <a:pPr marL="0" indent="0">
              <a:buNone/>
            </a:pPr>
            <a:endParaRPr lang="en-US" b="1" dirty="0">
              <a:solidFill>
                <a:srgbClr val="000000"/>
              </a:solidFill>
              <a:latin typeface="Aptos" panose="020B0004020202020204" pitchFamily="34" charset="0"/>
            </a:endParaRPr>
          </a:p>
          <a:p>
            <a:r>
              <a:rPr lang="en-US" b="1" dirty="0">
                <a:latin typeface="Aptos" panose="020B0004020202020204" pitchFamily="34" charset="0"/>
              </a:rPr>
              <a:t>Elzawawy , in 2012 , 2015 ,2018, 2022  ,  emphasized that the curricula of clinical oncology provided for LMICs </a:t>
            </a:r>
            <a:r>
              <a:rPr lang="en-US" sz="3200" b="1" dirty="0">
                <a:solidFill>
                  <a:srgbClr val="C00000"/>
                </a:solidFill>
                <a:latin typeface="Aptos" panose="020B0004020202020204" pitchFamily="34" charset="0"/>
              </a:rPr>
              <a:t>should not be less , but more </a:t>
            </a:r>
            <a:r>
              <a:rPr lang="en-US" b="1" dirty="0">
                <a:latin typeface="Aptos" panose="020B0004020202020204" pitchFamily="34" charset="0"/>
              </a:rPr>
              <a:t>than those provided for HICs , but they should provide—as far as possible—different </a:t>
            </a:r>
            <a:r>
              <a:rPr lang="en-US" b="1" dirty="0" err="1">
                <a:latin typeface="Aptos" panose="020B0004020202020204" pitchFamily="34" charset="0"/>
              </a:rPr>
              <a:t>scientfic</a:t>
            </a:r>
            <a:r>
              <a:rPr lang="en-US" b="1" dirty="0">
                <a:latin typeface="Aptos" panose="020B0004020202020204" pitchFamily="34" charset="0"/>
              </a:rPr>
              <a:t>  options of valid care, hints, and pointers to scientific undertakings to solve problems and for research to tailor treatments to get better outcomes for their patients.  </a:t>
            </a:r>
          </a:p>
          <a:p>
            <a:r>
              <a:rPr lang="en-US" b="1" dirty="0">
                <a:latin typeface="Aptos" panose="020B0004020202020204" pitchFamily="34" charset="0"/>
              </a:rPr>
              <a:t>This is in addition to in-depth knowledge of the readymade resources and guidelines for treatment produced by Western societies and organizations, even though those may not scientifically give the best results for their local patients in real life.  Hence, research , trials and collaborative studies to report in depth the local outcomes  will be a win to all and to science.</a:t>
            </a:r>
          </a:p>
          <a:p>
            <a:endParaRPr lang="en-US" dirty="0"/>
          </a:p>
        </p:txBody>
      </p:sp>
    </p:spTree>
    <p:extLst>
      <p:ext uri="{BB962C8B-B14F-4D97-AF65-F5344CB8AC3E}">
        <p14:creationId xmlns:p14="http://schemas.microsoft.com/office/powerpoint/2010/main" val="2546343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1873D1-B12E-497B-92F8-2A1F45ED598B}"/>
              </a:ext>
            </a:extLst>
          </p:cNvPr>
          <p:cNvSpPr>
            <a:spLocks noGrp="1"/>
          </p:cNvSpPr>
          <p:nvPr>
            <p:ph idx="1"/>
          </p:nvPr>
        </p:nvSpPr>
        <p:spPr>
          <a:xfrm>
            <a:off x="297951" y="318499"/>
            <a:ext cx="11548152" cy="6411074"/>
          </a:xfrm>
        </p:spPr>
        <p:txBody>
          <a:bodyPr>
            <a:normAutofit fontScale="92500"/>
          </a:bodyPr>
          <a:lstStyle/>
          <a:p>
            <a:pPr algn="l"/>
            <a:r>
              <a:rPr lang="en-US" sz="3200" b="0" i="0" u="none" strike="noStrike" baseline="0" dirty="0">
                <a:solidFill>
                  <a:srgbClr val="000000"/>
                </a:solidFill>
                <a:latin typeface="Aptos" panose="020B0004020202020204" pitchFamily="34" charset="0"/>
              </a:rPr>
              <a:t>Moreover, these curricula address the topic of how to establish and to develop clinical oncology services.  </a:t>
            </a:r>
          </a:p>
          <a:p>
            <a:pPr algn="l"/>
            <a:endParaRPr lang="en-US" sz="3200" dirty="0">
              <a:solidFill>
                <a:srgbClr val="000000"/>
              </a:solidFill>
              <a:latin typeface="Aptos" panose="020B0004020202020204" pitchFamily="34" charset="0"/>
            </a:endParaRPr>
          </a:p>
          <a:p>
            <a:pPr algn="l"/>
            <a:r>
              <a:rPr lang="en-US" sz="3200" b="0" i="0" u="none" strike="noStrike" baseline="0" dirty="0">
                <a:solidFill>
                  <a:srgbClr val="000000"/>
                </a:solidFill>
                <a:latin typeface="Aptos" panose="020B0004020202020204" pitchFamily="34" charset="0"/>
              </a:rPr>
              <a:t>These issues deserve more global consideration for effective wide realization if we seriously want to see a breakthrough in the rate of increasing access to clinical oncology services in the world.  </a:t>
            </a:r>
          </a:p>
          <a:p>
            <a:pPr algn="l"/>
            <a:endParaRPr lang="en-US" sz="3200" dirty="0">
              <a:solidFill>
                <a:srgbClr val="000000"/>
              </a:solidFill>
              <a:latin typeface="Aptos" panose="020B0004020202020204" pitchFamily="34" charset="0"/>
            </a:endParaRPr>
          </a:p>
          <a:p>
            <a:pPr marL="0" indent="0">
              <a:buNone/>
            </a:pPr>
            <a:r>
              <a:rPr lang="en-US" sz="3200" b="0" i="0" u="none" strike="noStrike" baseline="0" dirty="0">
                <a:solidFill>
                  <a:srgbClr val="000000"/>
                </a:solidFill>
                <a:latin typeface="Aptos" panose="020B0004020202020204" pitchFamily="34" charset="0"/>
              </a:rPr>
              <a:t>P.S. In GOIS , GO-U </a:t>
            </a:r>
            <a:r>
              <a:rPr lang="en-US" sz="3200" b="0" i="0" u="none" strike="noStrike" baseline="0" dirty="0">
                <a:solidFill>
                  <a:schemeClr val="bg2">
                    <a:lumMod val="50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www.gois.website</a:t>
            </a:r>
            <a:r>
              <a:rPr lang="en-US" sz="3200" b="0" i="0" u="none" strike="noStrike" baseline="0" dirty="0">
                <a:solidFill>
                  <a:schemeClr val="bg2">
                    <a:lumMod val="50000"/>
                  </a:schemeClr>
                </a:solidFill>
                <a:latin typeface="Aptos" panose="020B0004020202020204" pitchFamily="34" charset="0"/>
              </a:rPr>
              <a:t>  </a:t>
            </a:r>
            <a:r>
              <a:rPr lang="en-US" sz="3200" b="0" i="0" u="none" strike="noStrike" baseline="0" dirty="0">
                <a:solidFill>
                  <a:srgbClr val="000000"/>
                </a:solidFill>
                <a:latin typeface="Aptos" panose="020B0004020202020204" pitchFamily="34" charset="0"/>
              </a:rPr>
              <a:t>, We never claim that we cover all. We welcome all experts and endeavors to share and to send the link to their programs or courses or webinars . We'll send to all our network and in our web. In our web there are 55 </a:t>
            </a:r>
            <a:r>
              <a:rPr lang="en-US" sz="3200" b="1" dirty="0">
                <a:solidFill>
                  <a:schemeClr val="bg2">
                    <a:lumMod val="25000"/>
                  </a:schemeClr>
                </a:solidFill>
                <a:hlinkClick r:id="rId4">
                  <a:extLst>
                    <a:ext uri="{A12FA001-AC4F-418D-AE19-62706E023703}">
                      <ahyp:hlinkClr xmlns:ahyp="http://schemas.microsoft.com/office/drawing/2018/hyperlinkcolor" val="tx"/>
                    </a:ext>
                  </a:extLst>
                </a:hlinkClick>
              </a:rPr>
              <a:t>Links to other useful world sources for professional cancer education</a:t>
            </a:r>
            <a:r>
              <a:rPr lang="en-US" sz="3200" b="1" dirty="0">
                <a:solidFill>
                  <a:schemeClr val="bg2">
                    <a:lumMod val="25000"/>
                  </a:schemeClr>
                </a:solidFill>
              </a:rPr>
              <a:t>  :</a:t>
            </a:r>
            <a:endParaRPr lang="en-US" sz="3200" dirty="0">
              <a:solidFill>
                <a:schemeClr val="bg2">
                  <a:lumMod val="25000"/>
                </a:schemeClr>
              </a:solidFill>
            </a:endParaRPr>
          </a:p>
          <a:p>
            <a:pPr marL="0" indent="0">
              <a:buNone/>
            </a:pPr>
            <a:r>
              <a:rPr lang="en-US" sz="3200" dirty="0">
                <a:solidFill>
                  <a:schemeClr val="bg2">
                    <a:lumMod val="25000"/>
                  </a:schemeClr>
                </a:solidFill>
                <a:hlinkClick r:id="rId4">
                  <a:extLst>
                    <a:ext uri="{A12FA001-AC4F-418D-AE19-62706E023703}">
                      <ahyp:hlinkClr xmlns:ahyp="http://schemas.microsoft.com/office/drawing/2018/hyperlinkcolor" val="tx"/>
                    </a:ext>
                  </a:extLst>
                </a:hlinkClick>
              </a:rPr>
              <a:t>https://icedoc.website/links.html</a:t>
            </a:r>
            <a:r>
              <a:rPr lang="en-US" sz="3200" dirty="0">
                <a:solidFill>
                  <a:schemeClr val="bg2">
                    <a:lumMod val="25000"/>
                  </a:schemeClr>
                </a:solidFill>
              </a:rPr>
              <a:t> </a:t>
            </a:r>
          </a:p>
          <a:p>
            <a:pPr algn="l"/>
            <a:endParaRPr lang="en-US" sz="3200" b="0" i="0" u="none" strike="noStrike" baseline="0" dirty="0">
              <a:solidFill>
                <a:srgbClr val="000000"/>
              </a:solidFill>
              <a:latin typeface="Aptos" panose="020B0004020202020204" pitchFamily="34" charset="0"/>
            </a:endParaRPr>
          </a:p>
          <a:p>
            <a:pPr algn="l"/>
            <a:endParaRPr lang="en-US" sz="3200" dirty="0">
              <a:latin typeface="Aptos" panose="020B0004020202020204" pitchFamily="34" charset="0"/>
            </a:endParaRPr>
          </a:p>
        </p:txBody>
      </p:sp>
    </p:spTree>
    <p:extLst>
      <p:ext uri="{BB962C8B-B14F-4D97-AF65-F5344CB8AC3E}">
        <p14:creationId xmlns:p14="http://schemas.microsoft.com/office/powerpoint/2010/main" val="3178535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523E41-ACC5-261F-D9EA-1D5D2C41BC05}"/>
              </a:ext>
            </a:extLst>
          </p:cNvPr>
          <p:cNvSpPr>
            <a:spLocks noGrp="1"/>
          </p:cNvSpPr>
          <p:nvPr>
            <p:ph idx="1"/>
          </p:nvPr>
        </p:nvSpPr>
        <p:spPr>
          <a:xfrm>
            <a:off x="267128" y="267128"/>
            <a:ext cx="11086672" cy="6339155"/>
          </a:xfrm>
        </p:spPr>
        <p:txBody>
          <a:bodyPr/>
          <a:lstStyle/>
          <a:p>
            <a:r>
              <a:rPr lang="en-US" dirty="0"/>
              <a:t>We’ll  present other examples and potential solutions  along the 2</a:t>
            </a:r>
            <a:r>
              <a:rPr lang="en-US" baseline="30000" dirty="0"/>
              <a:t>nd</a:t>
            </a:r>
            <a:r>
              <a:rPr lang="en-US" dirty="0"/>
              <a:t> series ASCO-GOIS Intl. Webinars .  </a:t>
            </a:r>
          </a:p>
          <a:p>
            <a:r>
              <a:rPr lang="en-US" dirty="0"/>
              <a:t>Also , we presented many relevant scientific approaches in                                </a:t>
            </a:r>
            <a:r>
              <a:rPr lang="en-US" b="1" u="sng" dirty="0"/>
              <a:t>“ Approaching Global Oncology. The win-win model </a:t>
            </a:r>
            <a:r>
              <a:rPr lang="en-US" b="1" u="sng" dirty="0">
                <a:solidFill>
                  <a:schemeClr val="bg2">
                    <a:lumMod val="50000"/>
                  </a:schemeClr>
                </a:solidFill>
                <a:hlinkClick r:id="rId2">
                  <a:extLst>
                    <a:ext uri="{A12FA001-AC4F-418D-AE19-62706E023703}">
                      <ahyp:hlinkClr xmlns:ahyp="http://schemas.microsoft.com/office/drawing/2018/hyperlinkcolor" val="tx"/>
                    </a:ext>
                  </a:extLst>
                </a:hlinkClick>
              </a:rPr>
              <a:t>https://iopscience.iop.org/book/edit/978-0-7503-3075-6</a:t>
            </a:r>
            <a:r>
              <a:rPr lang="en-US" b="1" u="sng" dirty="0">
                <a:solidFill>
                  <a:schemeClr val="bg2">
                    <a:lumMod val="50000"/>
                  </a:schemeClr>
                </a:solidFill>
              </a:rPr>
              <a:t>                              </a:t>
            </a:r>
            <a:r>
              <a:rPr lang="en-US" b="1" dirty="0">
                <a:solidFill>
                  <a:schemeClr val="bg2">
                    <a:lumMod val="50000"/>
                  </a:schemeClr>
                </a:solidFill>
              </a:rPr>
              <a:t> </a:t>
            </a:r>
            <a:r>
              <a:rPr lang="en-US" b="1" dirty="0"/>
              <a:t>(The first chapter and the front matter , book summary are free online) </a:t>
            </a:r>
          </a:p>
          <a:p>
            <a:endParaRPr lang="en-US" b="1" dirty="0"/>
          </a:p>
          <a:p>
            <a:r>
              <a:rPr lang="en-US" b="1" dirty="0"/>
              <a:t>&amp; Ahmed Elzawawy. Science and Affordability of Cancer Drugs and Radiotherapy in the World - Win-Win Scenarios, In Advances in Cancer Management, Ravinder Mohan (Ed.), </a:t>
            </a:r>
            <a:r>
              <a:rPr lang="en-GB" dirty="0" err="1"/>
              <a:t>InTech</a:t>
            </a:r>
            <a:r>
              <a:rPr lang="en-GB" dirty="0"/>
              <a:t>, 2012</a:t>
            </a:r>
            <a:r>
              <a:rPr lang="en-US" b="1" dirty="0"/>
              <a:t> ISBN: 978-953-307-870-0  </a:t>
            </a:r>
            <a:r>
              <a:rPr lang="en-US" dirty="0">
                <a:solidFill>
                  <a:schemeClr val="bg2">
                    <a:lumMod val="50000"/>
                  </a:schemeClr>
                </a:solidFill>
                <a:hlinkClick r:id="rId3">
                  <a:extLst>
                    <a:ext uri="{A12FA001-AC4F-418D-AE19-62706E023703}">
                      <ahyp:hlinkClr xmlns:ahyp="http://schemas.microsoft.com/office/drawing/2018/hyperlinkcolor" val="tx"/>
                    </a:ext>
                  </a:extLst>
                </a:hlinkClick>
              </a:rPr>
              <a:t>https://www.intechopen.com/chapters/26808</a:t>
            </a:r>
            <a:r>
              <a:rPr lang="en-US" dirty="0">
                <a:solidFill>
                  <a:schemeClr val="bg2">
                    <a:lumMod val="50000"/>
                  </a:schemeClr>
                </a:solidFill>
              </a:rPr>
              <a:t>    </a:t>
            </a:r>
            <a:r>
              <a:rPr lang="en-US" dirty="0"/>
              <a:t>( free access)</a:t>
            </a:r>
          </a:p>
          <a:p>
            <a:endParaRPr lang="en-US" b="1" dirty="0"/>
          </a:p>
          <a:p>
            <a:endParaRPr lang="en-US" dirty="0"/>
          </a:p>
        </p:txBody>
      </p:sp>
    </p:spTree>
    <p:extLst>
      <p:ext uri="{BB962C8B-B14F-4D97-AF65-F5344CB8AC3E}">
        <p14:creationId xmlns:p14="http://schemas.microsoft.com/office/powerpoint/2010/main" val="1489886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D2EB34-39E5-1545-91A8-502EC770A0FE}"/>
              </a:ext>
            </a:extLst>
          </p:cNvPr>
          <p:cNvSpPr>
            <a:spLocks noGrp="1"/>
          </p:cNvSpPr>
          <p:nvPr>
            <p:ph idx="1"/>
          </p:nvPr>
        </p:nvSpPr>
        <p:spPr>
          <a:xfrm>
            <a:off x="113016" y="0"/>
            <a:ext cx="11897474" cy="6739847"/>
          </a:xfrm>
        </p:spPr>
        <p:txBody>
          <a:bodyPr>
            <a:normAutofit/>
          </a:bodyPr>
          <a:lstStyle/>
          <a:p>
            <a:pPr marL="0" indent="0">
              <a:buNone/>
            </a:pPr>
            <a:endParaRPr lang="en-US" dirty="0"/>
          </a:p>
          <a:p>
            <a:pPr marL="0" indent="0">
              <a:buNone/>
            </a:pPr>
            <a:r>
              <a:rPr lang="en-US" dirty="0"/>
              <a:t> Along this series ASCO-GOIS series and our  GOIS program We don’t mean or claim that we present all the solutions , but , all your expertise, feedback , suggestions and additions  are welcomed and highly appreciated. ( for feedback </a:t>
            </a:r>
            <a:r>
              <a:rPr lang="en-US" b="1" dirty="0" err="1">
                <a:solidFill>
                  <a:schemeClr val="bg2">
                    <a:lumMod val="25000"/>
                  </a:schemeClr>
                </a:solidFill>
                <a:hlinkClick r:id="rId2">
                  <a:extLst>
                    <a:ext uri="{A12FA001-AC4F-418D-AE19-62706E023703}">
                      <ahyp:hlinkClr xmlns:ahyp="http://schemas.microsoft.com/office/drawing/2018/hyperlinkcolor" val="tx"/>
                    </a:ext>
                  </a:extLst>
                </a:hlinkClick>
              </a:rPr>
              <a:t>feedback@icedoc.website</a:t>
            </a:r>
            <a:r>
              <a:rPr lang="en-US" b="1" dirty="0">
                <a:solidFill>
                  <a:schemeClr val="bg2">
                    <a:lumMod val="25000"/>
                  </a:schemeClr>
                </a:solidFill>
              </a:rPr>
              <a:t>  &amp; </a:t>
            </a:r>
            <a:r>
              <a:rPr lang="en-US" b="1" dirty="0">
                <a:solidFill>
                  <a:schemeClr val="bg2">
                    <a:lumMod val="25000"/>
                  </a:schemeClr>
                </a:solidFill>
                <a:hlinkClick r:id="rId3">
                  <a:extLst>
                    <a:ext uri="{A12FA001-AC4F-418D-AE19-62706E023703}">
                      <ahyp:hlinkClr xmlns:ahyp="http://schemas.microsoft.com/office/drawing/2018/hyperlinkcolor" val="tx"/>
                    </a:ext>
                  </a:extLst>
                </a:hlinkClick>
              </a:rPr>
              <a:t>worldcooperation@gmail.com</a:t>
            </a:r>
            <a:r>
              <a:rPr lang="en-US" b="1" dirty="0">
                <a:solidFill>
                  <a:schemeClr val="bg2">
                    <a:lumMod val="25000"/>
                  </a:schemeClr>
                </a:solidFill>
              </a:rPr>
              <a:t> </a:t>
            </a:r>
          </a:p>
          <a:p>
            <a:pPr marL="0" indent="0">
              <a:buNone/>
            </a:pPr>
            <a:r>
              <a:rPr lang="en-US" dirty="0"/>
              <a:t> </a:t>
            </a:r>
          </a:p>
          <a:p>
            <a:pPr marL="0" indent="0">
              <a:buNone/>
            </a:pPr>
            <a:r>
              <a:rPr lang="en-US" dirty="0"/>
              <a:t>In the initiative </a:t>
            </a:r>
            <a:r>
              <a:rPr lang="en-US" b="1" dirty="0"/>
              <a:t>“ win-win game changing global cancer care” and GOIS, </a:t>
            </a:r>
            <a:r>
              <a:rPr lang="en-US" sz="3200" b="1" dirty="0">
                <a:solidFill>
                  <a:srgbClr val="FF0000"/>
                </a:solidFill>
              </a:rPr>
              <a:t>We are collaborating and completing and NOT competing or NOT replacing any.</a:t>
            </a:r>
            <a:r>
              <a:rPr lang="en-US" dirty="0">
                <a:solidFill>
                  <a:srgbClr val="FF0000"/>
                </a:solidFill>
              </a:rPr>
              <a:t> </a:t>
            </a:r>
            <a:r>
              <a:rPr lang="en-US" dirty="0"/>
              <a:t>We are an open forum for all with the same goal “ to increase affordability of better value cancer care –through science- with dignity  for patients in the real world”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93642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B1AF3-926B-5EC9-24B8-634F62A8898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F2DF24-5F7E-35B2-61B8-288868D9AA73}"/>
              </a:ext>
            </a:extLst>
          </p:cNvPr>
          <p:cNvSpPr>
            <a:spLocks noGrp="1"/>
          </p:cNvSpPr>
          <p:nvPr>
            <p:ph idx="1"/>
          </p:nvPr>
        </p:nvSpPr>
        <p:spPr>
          <a:xfrm>
            <a:off x="123290" y="102742"/>
            <a:ext cx="11918022" cy="6647379"/>
          </a:xfrm>
        </p:spPr>
        <p:txBody>
          <a:bodyPr>
            <a:normAutofit fontScale="85000" lnSpcReduction="20000"/>
          </a:bodyPr>
          <a:lstStyle/>
          <a:p>
            <a:pPr marL="0" indent="0">
              <a:buNone/>
            </a:pPr>
            <a:r>
              <a:rPr lang="en-US" sz="3300" b="1" dirty="0">
                <a:solidFill>
                  <a:schemeClr val="bg2">
                    <a:lumMod val="50000"/>
                  </a:schemeClr>
                </a:solidFill>
                <a:latin typeface="Aptos" panose="020B0004020202020204" pitchFamily="34" charset="0"/>
              </a:rPr>
              <a:t>The take home message , and please share this  message  with your networks and all Concerned with Cancer Care and Sciences Worldwide</a:t>
            </a:r>
            <a:r>
              <a:rPr lang="en-US" sz="3300" b="1" dirty="0">
                <a:latin typeface="Aptos" panose="020B0004020202020204" pitchFamily="34" charset="0"/>
              </a:rPr>
              <a:t>,</a:t>
            </a:r>
          </a:p>
          <a:p>
            <a:pPr marL="0" indent="0">
              <a:buNone/>
            </a:pPr>
            <a:r>
              <a:rPr lang="en-US" b="1" dirty="0">
                <a:latin typeface="Aptos" panose="020B0004020202020204" pitchFamily="34" charset="0"/>
              </a:rPr>
              <a:t> The general issue: Can high value cancer care, including radiotherapy, become more remarkably accessible and affordable worldwide through science, with dignity for millions of cancer patients? </a:t>
            </a:r>
          </a:p>
          <a:p>
            <a:pPr marL="0" indent="0">
              <a:buNone/>
            </a:pPr>
            <a:r>
              <a:rPr lang="en-US" b="1" dirty="0">
                <a:latin typeface="Aptos" panose="020B0004020202020204" pitchFamily="34" charset="0"/>
              </a:rPr>
              <a:t>Our suggested answer is : </a:t>
            </a:r>
            <a:r>
              <a:rPr lang="en-US" sz="3800" b="1" dirty="0">
                <a:latin typeface="Aptos" panose="020B0004020202020204" pitchFamily="34" charset="0"/>
              </a:rPr>
              <a:t>Yes</a:t>
            </a:r>
            <a:r>
              <a:rPr lang="en-US" b="1" dirty="0">
                <a:latin typeface="Aptos" panose="020B0004020202020204" pitchFamily="34" charset="0"/>
              </a:rPr>
              <a:t>. </a:t>
            </a:r>
            <a:r>
              <a:rPr lang="en-US" sz="3800" b="1" dirty="0">
                <a:latin typeface="Aptos" panose="020B0004020202020204" pitchFamily="34" charset="0"/>
              </a:rPr>
              <a:t>Therefore, “Game changing global cancer care" becomes a necessity, not a choice.  </a:t>
            </a:r>
          </a:p>
          <a:p>
            <a:pPr marL="0" indent="0">
              <a:buNone/>
            </a:pPr>
            <a:r>
              <a:rPr lang="en-US" b="1" dirty="0">
                <a:latin typeface="Aptos" panose="020B0004020202020204" pitchFamily="34" charset="0"/>
              </a:rPr>
              <a:t>Then, three specific question:</a:t>
            </a:r>
          </a:p>
          <a:p>
            <a:pPr marL="0" indent="0">
              <a:buNone/>
            </a:pPr>
            <a:r>
              <a:rPr lang="en-US" b="1" dirty="0">
                <a:latin typeface="Aptos" panose="020B0004020202020204" pitchFamily="34" charset="0"/>
              </a:rPr>
              <a:t>1-  Is it possible to </a:t>
            </a:r>
            <a:r>
              <a:rPr lang="en-US" b="1" dirty="0">
                <a:solidFill>
                  <a:schemeClr val="bg2">
                    <a:lumMod val="50000"/>
                  </a:schemeClr>
                </a:solidFill>
                <a:latin typeface="Aptos" panose="020B0004020202020204" pitchFamily="34" charset="0"/>
              </a:rPr>
              <a:t>significantly</a:t>
            </a:r>
            <a:r>
              <a:rPr lang="en-US" b="1" dirty="0">
                <a:latin typeface="Aptos" panose="020B0004020202020204" pitchFamily="34" charset="0"/>
              </a:rPr>
              <a:t>  lower the total cost of cancer care through </a:t>
            </a:r>
            <a:r>
              <a:rPr lang="en-US" b="1" dirty="0">
                <a:solidFill>
                  <a:schemeClr val="bg2">
                    <a:lumMod val="50000"/>
                  </a:schemeClr>
                </a:solidFill>
                <a:latin typeface="Aptos" panose="020B0004020202020204" pitchFamily="34" charset="0"/>
              </a:rPr>
              <a:t>science </a:t>
            </a:r>
            <a:r>
              <a:rPr lang="en-US" b="1" dirty="0">
                <a:latin typeface="Aptos" panose="020B0004020202020204" pitchFamily="34" charset="0"/>
              </a:rPr>
              <a:t>without compromising outcomes? ... YES </a:t>
            </a:r>
          </a:p>
          <a:p>
            <a:pPr marL="0" indent="0">
              <a:buNone/>
            </a:pPr>
            <a:r>
              <a:rPr lang="en-US" b="1" dirty="0">
                <a:latin typeface="Aptos" panose="020B0004020202020204" pitchFamily="34" charset="0"/>
              </a:rPr>
              <a:t>2- Could we double — or even more than double — the number of treated patients using existing radiotherapy facilities worldwide? ... </a:t>
            </a:r>
            <a:r>
              <a:rPr lang="en-US" sz="3300" b="1" dirty="0">
                <a:latin typeface="Aptos" panose="020B0004020202020204" pitchFamily="34" charset="0"/>
              </a:rPr>
              <a:t>YES </a:t>
            </a:r>
          </a:p>
          <a:p>
            <a:pPr marL="0" indent="0">
              <a:buNone/>
            </a:pPr>
            <a:r>
              <a:rPr lang="en-US" b="1" dirty="0">
                <a:latin typeface="Aptos" panose="020B0004020202020204" pitchFamily="34" charset="0"/>
              </a:rPr>
              <a:t>3- Is it possible to </a:t>
            </a:r>
            <a:r>
              <a:rPr lang="en-US" b="1" dirty="0">
                <a:solidFill>
                  <a:schemeClr val="bg2">
                    <a:lumMod val="25000"/>
                  </a:schemeClr>
                </a:solidFill>
                <a:latin typeface="Aptos" panose="020B0004020202020204" pitchFamily="34" charset="0"/>
              </a:rPr>
              <a:t>significantly</a:t>
            </a:r>
            <a:r>
              <a:rPr lang="en-US" b="1" dirty="0">
                <a:latin typeface="Aptos" panose="020B0004020202020204" pitchFamily="34" charset="0"/>
              </a:rPr>
              <a:t> increase clinical oncology care services in the coming years? ... </a:t>
            </a:r>
            <a:r>
              <a:rPr lang="en-US" sz="3300" b="1" dirty="0">
                <a:latin typeface="Aptos" panose="020B0004020202020204" pitchFamily="34" charset="0"/>
              </a:rPr>
              <a:t>YES  </a:t>
            </a:r>
          </a:p>
          <a:p>
            <a:pPr marL="0" indent="0">
              <a:buNone/>
            </a:pPr>
            <a:r>
              <a:rPr lang="en-US" sz="3000" b="1" dirty="0">
                <a:latin typeface="Aptos" panose="020B0004020202020204" pitchFamily="34" charset="0"/>
              </a:rPr>
              <a:t> ( We stress on the real significant and  remarkable increase in services of clinical oncology in the real world and not the current celebrations and festivals, publications about some tiny increase or  few centers  in regions in needs. This tiny increase are not at comparable with the increase in needs and it is not at could be considered as remarkable </a:t>
            </a:r>
          </a:p>
        </p:txBody>
      </p:sp>
    </p:spTree>
    <p:extLst>
      <p:ext uri="{BB962C8B-B14F-4D97-AF65-F5344CB8AC3E}">
        <p14:creationId xmlns:p14="http://schemas.microsoft.com/office/powerpoint/2010/main" val="3020341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C08430-68DE-789C-5501-4B447BFEBAC6}"/>
              </a:ext>
            </a:extLst>
          </p:cNvPr>
          <p:cNvSpPr>
            <a:spLocks noGrp="1"/>
          </p:cNvSpPr>
          <p:nvPr>
            <p:ph idx="1"/>
          </p:nvPr>
        </p:nvSpPr>
        <p:spPr>
          <a:xfrm>
            <a:off x="82193" y="123290"/>
            <a:ext cx="11846103" cy="6626831"/>
          </a:xfrm>
        </p:spPr>
        <p:txBody>
          <a:bodyPr>
            <a:normAutofit lnSpcReduction="10000"/>
          </a:bodyPr>
          <a:lstStyle/>
          <a:p>
            <a:r>
              <a:rPr lang="en-US" b="1" dirty="0">
                <a:latin typeface="Aptos" panose="020B0004020202020204" pitchFamily="34" charset="0"/>
              </a:rPr>
              <a:t>In the “win-win game-changing global cancer care” , our answer to all the above questions is: </a:t>
            </a:r>
            <a:r>
              <a:rPr lang="en-US" sz="3200" b="1" dirty="0">
                <a:latin typeface="Aptos" panose="020B0004020202020204" pitchFamily="34" charset="0"/>
              </a:rPr>
              <a:t>Yes. Yes. YES</a:t>
            </a:r>
            <a:r>
              <a:rPr lang="en-US" b="1" dirty="0">
                <a:latin typeface="Aptos" panose="020B0004020202020204" pitchFamily="34" charset="0"/>
              </a:rPr>
              <a:t>. </a:t>
            </a:r>
            <a:r>
              <a:rPr lang="en-US" b="1" dirty="0">
                <a:solidFill>
                  <a:srgbClr val="C00000"/>
                </a:solidFill>
                <a:latin typeface="Aptos" panose="020B0004020202020204" pitchFamily="34" charset="0"/>
              </a:rPr>
              <a:t>It is possible to make </a:t>
            </a:r>
            <a:r>
              <a:rPr lang="en-US" b="1" dirty="0" err="1">
                <a:solidFill>
                  <a:srgbClr val="C00000"/>
                </a:solidFill>
                <a:latin typeface="Aptos" panose="020B0004020202020204" pitchFamily="34" charset="0"/>
              </a:rPr>
              <a:t>remable</a:t>
            </a:r>
            <a:r>
              <a:rPr lang="en-US" b="1" dirty="0">
                <a:solidFill>
                  <a:srgbClr val="C00000"/>
                </a:solidFill>
                <a:latin typeface="Aptos" panose="020B0004020202020204" pitchFamily="34" charset="0"/>
              </a:rPr>
              <a:t> change through science  if there is strong will, and if we apply feasible, realistic, and serious scientific plans with readiness for change and broad collaboration. This must be driven by the strong conviction that it is a win-win.    </a:t>
            </a:r>
          </a:p>
          <a:p>
            <a:pPr marL="0" indent="0">
              <a:buNone/>
            </a:pPr>
            <a:r>
              <a:rPr lang="en-US" b="1" u="sng" dirty="0">
                <a:solidFill>
                  <a:schemeClr val="bg2">
                    <a:lumMod val="25000"/>
                  </a:schemeClr>
                </a:solidFill>
                <a:hlinkClick r:id="rId2" tooltip="https://icedoc.website/ForYourConsideration.pdf">
                  <a:extLst>
                    <a:ext uri="{A12FA001-AC4F-418D-AE19-62706E023703}">
                      <ahyp:hlinkClr xmlns:ahyp="http://schemas.microsoft.com/office/drawing/2018/hyperlinkcolor" val="tx"/>
                    </a:ext>
                  </a:extLst>
                </a:hlinkClick>
              </a:rPr>
              <a:t>https://icedoc.website/ForYourConsideration.pdf</a:t>
            </a:r>
            <a:r>
              <a:rPr lang="en-US" b="1" dirty="0">
                <a:solidFill>
                  <a:schemeClr val="bg2">
                    <a:lumMod val="25000"/>
                  </a:schemeClr>
                </a:solidFill>
              </a:rPr>
              <a:t>  </a:t>
            </a:r>
            <a:endParaRPr lang="en-US" dirty="0">
              <a:solidFill>
                <a:schemeClr val="bg2">
                  <a:lumMod val="25000"/>
                </a:schemeClr>
              </a:solidFill>
            </a:endParaRPr>
          </a:p>
          <a:p>
            <a:pPr marL="0" indent="0">
              <a:buNone/>
            </a:pPr>
            <a:r>
              <a:rPr lang="en-US" b="1" dirty="0">
                <a:solidFill>
                  <a:schemeClr val="bg2">
                    <a:lumMod val="25000"/>
                  </a:schemeClr>
                </a:solidFill>
              </a:rPr>
              <a:t>&amp; </a:t>
            </a:r>
            <a:r>
              <a:rPr lang="en-US" b="1" u="sng" dirty="0">
                <a:solidFill>
                  <a:schemeClr val="bg2">
                    <a:lumMod val="25000"/>
                  </a:schemeClr>
                </a:solidFill>
                <a:hlinkClick r:id="rId3" tooltip="https://icedoc.website/ToAllWhoAreConcerned2.pdf">
                  <a:extLst>
                    <a:ext uri="{A12FA001-AC4F-418D-AE19-62706E023703}">
                      <ahyp:hlinkClr xmlns:ahyp="http://schemas.microsoft.com/office/drawing/2018/hyperlinkcolor" val="tx"/>
                    </a:ext>
                  </a:extLst>
                </a:hlinkClick>
              </a:rPr>
              <a:t>https://icedoc.website/ToAllWhoAreConcerned2.pdf</a:t>
            </a:r>
            <a:r>
              <a:rPr lang="en-US" b="1" dirty="0">
                <a:solidFill>
                  <a:schemeClr val="bg2">
                    <a:lumMod val="25000"/>
                  </a:schemeClr>
                </a:solidFill>
              </a:rPr>
              <a:t> </a:t>
            </a:r>
            <a:endParaRPr lang="en-US" dirty="0">
              <a:solidFill>
                <a:schemeClr val="bg2">
                  <a:lumMod val="25000"/>
                </a:schemeClr>
              </a:solidFill>
            </a:endParaRPr>
          </a:p>
          <a:p>
            <a:pPr marL="0" indent="0">
              <a:buNone/>
            </a:pPr>
            <a:r>
              <a:rPr lang="en-US" b="1" dirty="0">
                <a:solidFill>
                  <a:schemeClr val="bg2">
                    <a:lumMod val="25000"/>
                  </a:schemeClr>
                </a:solidFill>
              </a:rPr>
              <a:t> &amp;  </a:t>
            </a:r>
            <a:r>
              <a:rPr lang="en-US" b="1" u="sng" dirty="0">
                <a:solidFill>
                  <a:schemeClr val="bg2">
                    <a:lumMod val="25000"/>
                  </a:schemeClr>
                </a:solidFill>
                <a:hlinkClick r:id="rId4" tooltip="https://icedoc.website/GLOBAL.LEADING.pdf">
                  <a:extLst>
                    <a:ext uri="{A12FA001-AC4F-418D-AE19-62706E023703}">
                      <ahyp:hlinkClr xmlns:ahyp="http://schemas.microsoft.com/office/drawing/2018/hyperlinkcolor" val="tx"/>
                    </a:ext>
                  </a:extLst>
                </a:hlinkClick>
              </a:rPr>
              <a:t>https://icedoc.website/GLOBAL.LEADING.pdf</a:t>
            </a:r>
            <a:r>
              <a:rPr lang="en-US" b="1" dirty="0">
                <a:solidFill>
                  <a:schemeClr val="bg2">
                    <a:lumMod val="25000"/>
                  </a:schemeClr>
                </a:solidFill>
              </a:rPr>
              <a:t>  </a:t>
            </a:r>
            <a:endParaRPr lang="en-US" dirty="0">
              <a:solidFill>
                <a:schemeClr val="bg2">
                  <a:lumMod val="25000"/>
                </a:schemeClr>
              </a:solidFill>
            </a:endParaRPr>
          </a:p>
          <a:p>
            <a:endParaRPr lang="en-US" b="1" dirty="0">
              <a:solidFill>
                <a:srgbClr val="C00000"/>
              </a:solidFill>
              <a:latin typeface="Aptos" panose="020B0004020202020204" pitchFamily="34" charset="0"/>
            </a:endParaRPr>
          </a:p>
          <a:p>
            <a:r>
              <a:rPr lang="en-US" b="1" dirty="0">
                <a:latin typeface="Aptos" panose="020B0004020202020204" pitchFamily="34" charset="0"/>
              </a:rPr>
              <a:t>We stress on the real significant and  remarkable increase in services of clinical oncology in the real world and not the current celebrations for some noble efforts of some organizations  and the festivals and  publications about some tiny increase or  few centers  in regions in needs. This tiny increase are not at comparable with the increase in needs in the world and it is not at could be considered as remarkable.  </a:t>
            </a:r>
          </a:p>
          <a:p>
            <a:endParaRPr lang="en-US" b="1" dirty="0">
              <a:latin typeface="Aptos" panose="020B0004020202020204" pitchFamily="34" charset="0"/>
            </a:endParaRPr>
          </a:p>
          <a:p>
            <a:endParaRPr lang="en-US" b="1" dirty="0">
              <a:solidFill>
                <a:srgbClr val="C00000"/>
              </a:solidFill>
              <a:latin typeface="Aptos" panose="020B0004020202020204" pitchFamily="34" charset="0"/>
            </a:endParaRPr>
          </a:p>
          <a:p>
            <a:endParaRPr lang="en-US" b="1" dirty="0">
              <a:latin typeface="Aptos" panose="020B0004020202020204" pitchFamily="34" charset="0"/>
            </a:endParaRPr>
          </a:p>
          <a:p>
            <a:endParaRPr lang="en-US" dirty="0"/>
          </a:p>
        </p:txBody>
      </p:sp>
    </p:spTree>
    <p:extLst>
      <p:ext uri="{BB962C8B-B14F-4D97-AF65-F5344CB8AC3E}">
        <p14:creationId xmlns:p14="http://schemas.microsoft.com/office/powerpoint/2010/main" val="2077418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6F57FA-99D6-1F07-F465-D8F0E66CD6CC}"/>
              </a:ext>
            </a:extLst>
          </p:cNvPr>
          <p:cNvSpPr>
            <a:spLocks noGrp="1"/>
          </p:cNvSpPr>
          <p:nvPr>
            <p:ph idx="1"/>
          </p:nvPr>
        </p:nvSpPr>
        <p:spPr>
          <a:xfrm>
            <a:off x="164387" y="113016"/>
            <a:ext cx="11189413" cy="6411074"/>
          </a:xfrm>
        </p:spPr>
        <p:txBody>
          <a:bodyPr/>
          <a:lstStyle/>
          <a:p>
            <a:r>
              <a:rPr lang="en-US" b="1" dirty="0">
                <a:latin typeface="Aptos" panose="020B0004020202020204" pitchFamily="34" charset="0"/>
              </a:rPr>
              <a:t>All stakeholders will benefit, including patients, professional cancer care providers, scientists, communities, economies, and the health industries. </a:t>
            </a:r>
          </a:p>
          <a:p>
            <a:r>
              <a:rPr lang="en-US" b="1" dirty="0">
                <a:latin typeface="Aptos" panose="020B0004020202020204" pitchFamily="34" charset="0"/>
              </a:rPr>
              <a:t>Otherwise, with the current unsustainable model of global cancer care, there is a high risk of collapse, or at the very least, a widening global gap in the affordability of high-value cancer care. This is the main focus of the </a:t>
            </a:r>
            <a:r>
              <a:rPr lang="en-US" sz="3200" b="1" dirty="0">
                <a:latin typeface="Aptos" panose="020B0004020202020204" pitchFamily="34" charset="0"/>
              </a:rPr>
              <a:t>"Win-Win Game-Changing Global Cancer Care" </a:t>
            </a:r>
            <a:r>
              <a:rPr lang="en-US" b="1" dirty="0">
                <a:latin typeface="Aptos" panose="020B0004020202020204" pitchFamily="34" charset="0"/>
              </a:rPr>
              <a:t>initiative , in  GOIS: Global Oncology - Implementing Science / GO-U,  and in the series ASCO-GOIS International Webinar Series.  </a:t>
            </a:r>
          </a:p>
          <a:p>
            <a:r>
              <a:rPr lang="en-US" b="1" dirty="0">
                <a:latin typeface="Aptos" panose="020B0004020202020204" pitchFamily="34" charset="0"/>
              </a:rPr>
              <a:t>Welcome to join </a:t>
            </a:r>
            <a:r>
              <a:rPr lang="en-US" b="1" u="sng" dirty="0">
                <a:latin typeface="Aptos" panose="020B0004020202020204" pitchFamily="34" charset="0"/>
              </a:rPr>
              <a:t>u</a:t>
            </a:r>
            <a:r>
              <a:rPr lang="en-US" b="1" dirty="0">
                <a:latin typeface="Aptos" panose="020B0004020202020204" pitchFamily="34" charset="0"/>
              </a:rPr>
              <a:t>s :</a:t>
            </a:r>
          </a:p>
          <a:p>
            <a:pPr marL="0" indent="0">
              <a:buNone/>
            </a:pPr>
            <a:r>
              <a:rPr lang="en-US" sz="3200" b="1" dirty="0">
                <a:hlinkClick r:id="rId2"/>
              </a:rPr>
              <a:t>www.gois.website</a:t>
            </a:r>
            <a:r>
              <a:rPr lang="en-US" sz="3200" b="1" dirty="0"/>
              <a:t>   &amp; </a:t>
            </a:r>
            <a:r>
              <a:rPr lang="en-US" sz="3200" b="1" dirty="0">
                <a:hlinkClick r:id="rId3"/>
              </a:rPr>
              <a:t>https://icedoc.website/cms/login/index.php</a:t>
            </a:r>
            <a:endParaRPr lang="en-US" sz="3200" b="1" dirty="0"/>
          </a:p>
          <a:p>
            <a:endParaRPr lang="en-US" dirty="0"/>
          </a:p>
        </p:txBody>
      </p:sp>
    </p:spTree>
    <p:extLst>
      <p:ext uri="{BB962C8B-B14F-4D97-AF65-F5344CB8AC3E}">
        <p14:creationId xmlns:p14="http://schemas.microsoft.com/office/powerpoint/2010/main" val="2442450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4F9802-7E2B-AD9D-AD72-DD2354DD2E8A}"/>
              </a:ext>
            </a:extLst>
          </p:cNvPr>
          <p:cNvSpPr>
            <a:spLocks noGrp="1"/>
          </p:cNvSpPr>
          <p:nvPr>
            <p:ph idx="1"/>
          </p:nvPr>
        </p:nvSpPr>
        <p:spPr/>
        <p:txBody>
          <a:bodyPr/>
          <a:lstStyle/>
          <a:p>
            <a:r>
              <a:rPr lang="en-US" sz="2800" b="1" dirty="0">
                <a:latin typeface="Arial Narrow" panose="020B0606020202030204" pitchFamily="34" charset="0"/>
              </a:rPr>
              <a:t>Note 1:  </a:t>
            </a:r>
          </a:p>
          <a:p>
            <a:pPr marL="0" indent="0">
              <a:buNone/>
            </a:pPr>
            <a:r>
              <a:rPr lang="en-US" sz="2800" b="1" dirty="0">
                <a:latin typeface="Arial Narrow" panose="020B0606020202030204" pitchFamily="34" charset="0"/>
              </a:rPr>
              <a:t>You notice that in most of our slides </a:t>
            </a:r>
            <a:r>
              <a:rPr lang="en-US" b="1" dirty="0">
                <a:latin typeface="Arial Narrow" panose="020B0606020202030204" pitchFamily="34" charset="0"/>
              </a:rPr>
              <a:t>, that the text is not short and not with  </a:t>
            </a:r>
            <a:r>
              <a:rPr lang="en-US" sz="2800" b="1" dirty="0">
                <a:latin typeface="Arial Narrow" panose="020B0606020202030204" pitchFamily="34" charset="0"/>
              </a:rPr>
              <a:t>few words or lines. Also , as much as possible we add some references. </a:t>
            </a:r>
            <a:r>
              <a:rPr lang="en-US" sz="2800" b="1" u="sng" dirty="0">
                <a:solidFill>
                  <a:srgbClr val="FF0000"/>
                </a:solidFill>
                <a:latin typeface="Arial Narrow" panose="020B0606020202030204" pitchFamily="34" charset="0"/>
              </a:rPr>
              <a:t>It is intentionally</a:t>
            </a:r>
            <a:r>
              <a:rPr lang="en-US" sz="2800" b="1" dirty="0">
                <a:solidFill>
                  <a:srgbClr val="FF0000"/>
                </a:solidFill>
                <a:latin typeface="Arial Narrow" panose="020B0606020202030204" pitchFamily="34" charset="0"/>
              </a:rPr>
              <a:t> </a:t>
            </a:r>
            <a:r>
              <a:rPr lang="en-US" sz="2800" b="1" dirty="0">
                <a:latin typeface="Arial Narrow" panose="020B0606020202030204" pitchFamily="34" charset="0"/>
              </a:rPr>
              <a:t>in order </a:t>
            </a:r>
            <a:r>
              <a:rPr lang="en-US" b="1" dirty="0">
                <a:latin typeface="Arial Narrow" panose="020B0606020202030204" pitchFamily="34" charset="0"/>
              </a:rPr>
              <a:t>to be as text</a:t>
            </a:r>
            <a:r>
              <a:rPr lang="en-US" sz="2800" b="1" dirty="0">
                <a:latin typeface="Arial Narrow" panose="020B0606020202030204" pitchFamily="34" charset="0"/>
              </a:rPr>
              <a:t> materials. Also it will be available as video </a:t>
            </a:r>
            <a:r>
              <a:rPr lang="en-US" b="1" dirty="0">
                <a:latin typeface="Arial Narrow" panose="020B0606020202030204" pitchFamily="34" charset="0"/>
              </a:rPr>
              <a:t>and PDF file for all who like to receive a copy or a link. </a:t>
            </a:r>
            <a:endParaRPr lang="en-US" sz="2800" b="1" dirty="0">
              <a:latin typeface="Arial Narrow" panose="020B0606020202030204" pitchFamily="34" charset="0"/>
            </a:endParaRPr>
          </a:p>
          <a:p>
            <a:endParaRPr lang="en-US" dirty="0"/>
          </a:p>
        </p:txBody>
      </p:sp>
    </p:spTree>
    <p:extLst>
      <p:ext uri="{BB962C8B-B14F-4D97-AF65-F5344CB8AC3E}">
        <p14:creationId xmlns:p14="http://schemas.microsoft.com/office/powerpoint/2010/main" val="1619083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2E9D7-B42B-3E6A-0CCF-7D110520908D}"/>
              </a:ext>
            </a:extLst>
          </p:cNvPr>
          <p:cNvSpPr>
            <a:spLocks noGrp="1"/>
          </p:cNvSpPr>
          <p:nvPr>
            <p:ph idx="1"/>
          </p:nvPr>
        </p:nvSpPr>
        <p:spPr>
          <a:xfrm>
            <a:off x="71919" y="123290"/>
            <a:ext cx="11948845" cy="6734710"/>
          </a:xfrm>
        </p:spPr>
        <p:txBody>
          <a:bodyPr>
            <a:normAutofit/>
          </a:bodyPr>
          <a:lstStyle/>
          <a:p>
            <a:pPr marL="0" indent="0">
              <a:buNone/>
            </a:pPr>
            <a:r>
              <a:rPr lang="en-US" sz="2400" b="1" dirty="0"/>
              <a:t>Note 2:</a:t>
            </a:r>
          </a:p>
          <a:p>
            <a:pPr marL="0" indent="0">
              <a:buNone/>
            </a:pPr>
            <a:r>
              <a:rPr lang="en-US" b="1" dirty="0">
                <a:highlight>
                  <a:srgbClr val="FFFF00"/>
                </a:highlight>
              </a:rPr>
              <a:t> </a:t>
            </a:r>
          </a:p>
          <a:p>
            <a:r>
              <a:rPr lang="en-US" b="1" dirty="0">
                <a:highlight>
                  <a:srgbClr val="FFFF00"/>
                </a:highlight>
              </a:rPr>
              <a:t>The value of this program and initiative </a:t>
            </a:r>
            <a:r>
              <a:rPr lang="en-US" b="1" dirty="0">
                <a:solidFill>
                  <a:srgbClr val="FF0000"/>
                </a:solidFill>
                <a:highlight>
                  <a:srgbClr val="FFFF00"/>
                </a:highlight>
              </a:rPr>
              <a:t>“ win-win game changing global cancer care” </a:t>
            </a:r>
            <a:r>
              <a:rPr lang="en-US" b="1" dirty="0">
                <a:highlight>
                  <a:srgbClr val="FFFF00"/>
                </a:highlight>
              </a:rPr>
              <a:t>depends mainly on your discussion, feedback, modifications, constructive criticism, additions and  adoption of what could fit your patients.</a:t>
            </a:r>
          </a:p>
          <a:p>
            <a:r>
              <a:rPr lang="en-US" b="1" dirty="0">
                <a:highlight>
                  <a:srgbClr val="FFFF00"/>
                </a:highlight>
              </a:rPr>
              <a:t>We welcome, all, your feedback before, during, and after the ASCO-GOIS International Webinars   </a:t>
            </a:r>
            <a:r>
              <a:rPr lang="en-US" b="1" dirty="0" err="1">
                <a:highlight>
                  <a:srgbClr val="FFFF00"/>
                </a:highlight>
                <a:hlinkClick r:id="rId2"/>
              </a:rPr>
              <a:t>feedback@icedoc.website</a:t>
            </a:r>
            <a:r>
              <a:rPr lang="en-US" b="1" dirty="0">
                <a:highlight>
                  <a:srgbClr val="FFFF00"/>
                </a:highlight>
              </a:rPr>
              <a:t> </a:t>
            </a:r>
            <a:endParaRPr lang="en-US" dirty="0">
              <a:highlight>
                <a:srgbClr val="FFFF00"/>
              </a:highlight>
            </a:endParaRPr>
          </a:p>
          <a:p>
            <a:r>
              <a:rPr lang="en-US" b="1" dirty="0">
                <a:highlight>
                  <a:srgbClr val="FFFF00"/>
                </a:highlight>
              </a:rPr>
              <a:t>Feel free to take some of these points to discuss in your institutes or organization , feel free to inspire , to suggest and to present –under your name-lectures or talks in conferences and </a:t>
            </a:r>
            <a:r>
              <a:rPr lang="en-US" b="1" dirty="0">
                <a:solidFill>
                  <a:srgbClr val="FF0000"/>
                </a:solidFill>
                <a:highlight>
                  <a:srgbClr val="FFFF00"/>
                </a:highlight>
              </a:rPr>
              <a:t>even to publish as authors</a:t>
            </a:r>
            <a:r>
              <a:rPr lang="en-US" b="1" dirty="0">
                <a:highlight>
                  <a:srgbClr val="FFFF00"/>
                </a:highlight>
              </a:rPr>
              <a:t>. We don’t claim any ownership.  </a:t>
            </a:r>
          </a:p>
          <a:p>
            <a:pPr marL="0" indent="0">
              <a:buNone/>
            </a:pPr>
            <a:endParaRPr lang="en-US" b="1" dirty="0"/>
          </a:p>
          <a:p>
            <a:endParaRPr lang="en-US" dirty="0"/>
          </a:p>
        </p:txBody>
      </p:sp>
    </p:spTree>
    <p:extLst>
      <p:ext uri="{BB962C8B-B14F-4D97-AF65-F5344CB8AC3E}">
        <p14:creationId xmlns:p14="http://schemas.microsoft.com/office/powerpoint/2010/main" val="2443638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6DAD3C-B880-FBB0-A0EE-CFF865529E77}"/>
              </a:ext>
            </a:extLst>
          </p:cNvPr>
          <p:cNvSpPr>
            <a:spLocks noGrp="1"/>
          </p:cNvSpPr>
          <p:nvPr>
            <p:ph idx="1"/>
          </p:nvPr>
        </p:nvSpPr>
        <p:spPr>
          <a:xfrm>
            <a:off x="126715" y="0"/>
            <a:ext cx="11938570" cy="6565186"/>
          </a:xfrm>
        </p:spPr>
        <p:txBody>
          <a:bodyPr>
            <a:normAutofit/>
          </a:bodyPr>
          <a:lstStyle/>
          <a:p>
            <a:pPr marL="0" indent="0">
              <a:buNone/>
            </a:pPr>
            <a:r>
              <a:rPr lang="en-US" b="1" dirty="0"/>
              <a:t>Note 3:</a:t>
            </a:r>
          </a:p>
          <a:p>
            <a:pPr>
              <a:buFont typeface="Wingdings" panose="05000000000000000000" pitchFamily="2" charset="2"/>
              <a:buChar char="q"/>
            </a:pPr>
            <a:r>
              <a:rPr lang="en-US" b="1" dirty="0"/>
              <a:t>For more information to all colleagues and concerned with global cancer care and research in the world, </a:t>
            </a:r>
            <a:endParaRPr lang="en-US" dirty="0"/>
          </a:p>
          <a:p>
            <a:r>
              <a:rPr lang="en-US" b="1" dirty="0"/>
              <a:t> I bet that you'll not regret and you'll not waste time if you open the links and to read thoroughly: This is a brainstorming document with the seven suggested actions, click: </a:t>
            </a:r>
            <a:r>
              <a:rPr lang="en-US" b="1" u="sng" dirty="0">
                <a:hlinkClick r:id="rId2" tooltip="https://icedoc.website/ForYourConsideration.pdf"/>
              </a:rPr>
              <a:t>https://icedoc.website/ForYourConsideration.pdf</a:t>
            </a:r>
            <a:r>
              <a:rPr lang="en-US" b="1" dirty="0"/>
              <a:t>   </a:t>
            </a:r>
          </a:p>
          <a:p>
            <a:r>
              <a:rPr lang="en-US" b="1" dirty="0">
                <a:solidFill>
                  <a:schemeClr val="tx2"/>
                </a:solidFill>
                <a:latin typeface="Aptos" panose="020B0004020202020204" pitchFamily="34" charset="0"/>
                <a:hlinkClick r:id="rId3">
                  <a:extLst>
                    <a:ext uri="{A12FA001-AC4F-418D-AE19-62706E023703}">
                      <ahyp:hlinkClr xmlns:ahyp="http://schemas.microsoft.com/office/drawing/2018/hyperlinkcolor" val="tx"/>
                    </a:ext>
                  </a:extLst>
                </a:hlinkClick>
              </a:rPr>
              <a:t>A message to all, click :   </a:t>
            </a:r>
            <a:r>
              <a:rPr lang="en-US" b="1" dirty="0">
                <a:solidFill>
                  <a:schemeClr val="bg2">
                    <a:lumMod val="50000"/>
                  </a:schemeClr>
                </a:solidFill>
                <a:latin typeface="Aptos" panose="020B0004020202020204" pitchFamily="34" charset="0"/>
                <a:hlinkClick r:id="rId3"/>
              </a:rPr>
              <a:t>http://icedoc.website/GameChangingAdvances.pdf</a:t>
            </a:r>
            <a:r>
              <a:rPr lang="en-US" b="1" dirty="0">
                <a:solidFill>
                  <a:schemeClr val="bg2">
                    <a:lumMod val="50000"/>
                  </a:schemeClr>
                </a:solidFill>
                <a:latin typeface="Aptos" panose="020B0004020202020204" pitchFamily="34" charset="0"/>
              </a:rPr>
              <a:t>  </a:t>
            </a:r>
            <a:endParaRPr lang="en-US" dirty="0">
              <a:solidFill>
                <a:schemeClr val="bg2">
                  <a:lumMod val="50000"/>
                </a:schemeClr>
              </a:solidFill>
            </a:endParaRPr>
          </a:p>
          <a:p>
            <a:r>
              <a:rPr lang="en-US" b="1" dirty="0"/>
              <a:t>&amp; </a:t>
            </a:r>
            <a:r>
              <a:rPr lang="en-US" b="1" u="sng" dirty="0">
                <a:hlinkClick r:id="rId4" tooltip="https://icedoc.website/ToAllWhoAreConcerned2.pdf"/>
              </a:rPr>
              <a:t>https://icedoc.website/ToAllWhoAreConcerned2.pdf</a:t>
            </a:r>
            <a:r>
              <a:rPr lang="en-US" b="1" dirty="0"/>
              <a:t> </a:t>
            </a:r>
            <a:endParaRPr lang="en-US" dirty="0"/>
          </a:p>
          <a:p>
            <a:r>
              <a:rPr lang="en-US" b="1" dirty="0"/>
              <a:t> &amp;  </a:t>
            </a:r>
            <a:r>
              <a:rPr lang="en-US" b="1" u="sng" dirty="0">
                <a:hlinkClick r:id="rId5" tooltip="https://icedoc.website/GLOBAL.LEADING.pdf"/>
              </a:rPr>
              <a:t>https://icedoc.website/GLOBAL.LEADING.pdf</a:t>
            </a:r>
            <a:r>
              <a:rPr lang="en-US" b="1" dirty="0"/>
              <a:t>   </a:t>
            </a:r>
          </a:p>
          <a:p>
            <a:r>
              <a:rPr lang="en-US" b="1" dirty="0"/>
              <a:t>and   </a:t>
            </a:r>
            <a:r>
              <a:rPr lang="en-US" b="1" u="sng" dirty="0">
                <a:hlinkClick r:id="rId6"/>
              </a:rPr>
              <a:t>http://icedoc.website/WhyNeed.pptx</a:t>
            </a:r>
            <a:r>
              <a:rPr lang="en-US" b="1" dirty="0"/>
              <a:t>   </a:t>
            </a:r>
            <a:endParaRPr lang="en-US" dirty="0"/>
          </a:p>
          <a:p>
            <a:pPr marL="0" indent="0">
              <a:buNone/>
            </a:pPr>
            <a:r>
              <a:rPr lang="en-US" b="1" dirty="0"/>
              <a:t>Please download and review thoroughly, discuss it in your institute or organization, and feel free to add further development, and take the lead on implementation."    </a:t>
            </a:r>
            <a:endParaRPr lang="en-US" dirty="0"/>
          </a:p>
          <a:p>
            <a:endParaRPr lang="en-US" b="1" dirty="0"/>
          </a:p>
        </p:txBody>
      </p:sp>
    </p:spTree>
    <p:extLst>
      <p:ext uri="{BB962C8B-B14F-4D97-AF65-F5344CB8AC3E}">
        <p14:creationId xmlns:p14="http://schemas.microsoft.com/office/powerpoint/2010/main" val="1687410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CA7D40-FEAA-ECC6-9DFC-93E3E61552B2}"/>
              </a:ext>
            </a:extLst>
          </p:cNvPr>
          <p:cNvSpPr>
            <a:spLocks noGrp="1"/>
          </p:cNvSpPr>
          <p:nvPr>
            <p:ph idx="1"/>
          </p:nvPr>
        </p:nvSpPr>
        <p:spPr>
          <a:xfrm>
            <a:off x="195209" y="174660"/>
            <a:ext cx="11846103" cy="6503541"/>
          </a:xfrm>
        </p:spPr>
        <p:txBody>
          <a:bodyPr/>
          <a:lstStyle/>
          <a:p>
            <a:r>
              <a:rPr lang="en-US" b="1" dirty="0"/>
              <a:t>Thank you all   &amp; welcome to register and to join </a:t>
            </a:r>
            <a:r>
              <a:rPr lang="en-US" b="1" dirty="0">
                <a:hlinkClick r:id="rId2"/>
              </a:rPr>
              <a:t>www.gois.website</a:t>
            </a:r>
            <a:r>
              <a:rPr lang="en-US" b="1" dirty="0"/>
              <a:t> </a:t>
            </a:r>
          </a:p>
          <a:p>
            <a:pPr marL="0" indent="0">
              <a:buNone/>
            </a:pPr>
            <a:r>
              <a:rPr lang="en-US" b="1" dirty="0"/>
              <a:t>Ahmed Elzawawy </a:t>
            </a:r>
            <a:r>
              <a:rPr lang="en-US" sz="2400" b="1" dirty="0">
                <a:solidFill>
                  <a:schemeClr val="bg2">
                    <a:lumMod val="25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worldcooperation@gmail.com</a:t>
            </a:r>
            <a:r>
              <a:rPr lang="en-US" sz="2400" b="1" dirty="0">
                <a:solidFill>
                  <a:schemeClr val="bg2">
                    <a:lumMod val="25000"/>
                  </a:schemeClr>
                </a:solidFill>
                <a:latin typeface="Aptos" panose="020B0004020202020204" pitchFamily="34" charset="0"/>
              </a:rPr>
              <a:t>    &amp; </a:t>
            </a:r>
            <a:r>
              <a:rPr lang="en-US" sz="2400" b="1" dirty="0" err="1">
                <a:solidFill>
                  <a:schemeClr val="bg2">
                    <a:lumMod val="25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feedback@icedoc.website</a:t>
            </a:r>
            <a:r>
              <a:rPr lang="en-US" sz="2400" b="1" dirty="0">
                <a:solidFill>
                  <a:schemeClr val="bg2">
                    <a:lumMod val="25000"/>
                  </a:schemeClr>
                </a:solidFill>
                <a:latin typeface="Aptos" panose="020B0004020202020204" pitchFamily="34" charset="0"/>
              </a:rPr>
              <a:t>  </a:t>
            </a:r>
          </a:p>
          <a:p>
            <a:pPr marL="0" indent="0">
              <a:buNone/>
            </a:pPr>
            <a:r>
              <a:rPr lang="en-US" b="1" dirty="0">
                <a:solidFill>
                  <a:srgbClr val="C00000"/>
                </a:solidFill>
              </a:rPr>
              <a:t>On behalf of all the leaders and distinguished faculty of GOIS, GO-U  </a:t>
            </a:r>
          </a:p>
          <a:p>
            <a:pPr marL="0" indent="0">
              <a:buNone/>
            </a:pPr>
            <a:endParaRPr lang="en-US" b="1" dirty="0">
              <a:solidFill>
                <a:srgbClr val="C00000"/>
              </a:solidFill>
            </a:endParaRPr>
          </a:p>
          <a:p>
            <a:pPr marL="0" indent="0">
              <a:buNone/>
            </a:pPr>
            <a:endParaRPr lang="en-US" b="1" dirty="0">
              <a:solidFill>
                <a:srgbClr val="C00000"/>
              </a:solidFill>
            </a:endParaRPr>
          </a:p>
          <a:p>
            <a:endParaRPr lang="en-US" b="1" dirty="0"/>
          </a:p>
          <a:p>
            <a:endParaRPr lang="en-US" dirty="0"/>
          </a:p>
        </p:txBody>
      </p:sp>
      <p:pic>
        <p:nvPicPr>
          <p:cNvPr id="4" name="Content Placeholder 3">
            <a:extLst>
              <a:ext uri="{FF2B5EF4-FFF2-40B4-BE49-F238E27FC236}">
                <a16:creationId xmlns:a16="http://schemas.microsoft.com/office/drawing/2014/main" id="{549E06BC-BD70-45DF-4B4D-75B0137C3C1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19911" y="1869898"/>
            <a:ext cx="7181636" cy="4900772"/>
          </a:xfrm>
          <a:prstGeom prst="rect">
            <a:avLst/>
          </a:prstGeom>
          <a:noFill/>
          <a:ln>
            <a:noFill/>
          </a:ln>
        </p:spPr>
      </p:pic>
    </p:spTree>
    <p:extLst>
      <p:ext uri="{BB962C8B-B14F-4D97-AF65-F5344CB8AC3E}">
        <p14:creationId xmlns:p14="http://schemas.microsoft.com/office/powerpoint/2010/main" val="76281394"/>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3471</TotalTime>
  <Words>3871</Words>
  <Application>Microsoft Office PowerPoint</Application>
  <PresentationFormat>Widescreen</PresentationFormat>
  <Paragraphs>184</Paragraphs>
  <Slides>25</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25</vt:i4>
      </vt:variant>
    </vt:vector>
  </HeadingPairs>
  <TitlesOfParts>
    <vt:vector size="38" baseType="lpstr">
      <vt:lpstr>AdvOT5cf73554.I</vt:lpstr>
      <vt:lpstr>AdvOT63936fca.B</vt:lpstr>
      <vt:lpstr>AdvOTa20b42a7</vt:lpstr>
      <vt:lpstr>AdvOTa20b42a7+20</vt:lpstr>
      <vt:lpstr>AdvPA564</vt:lpstr>
      <vt:lpstr>AdvTTf3cb6138</vt:lpstr>
      <vt:lpstr>Aptos</vt:lpstr>
      <vt:lpstr>Arial</vt:lpstr>
      <vt:lpstr>Arial Narrow</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Ahmed Elzawawy</dc:creator>
  <cp:lastModifiedBy>Ahmed Elzawawy</cp:lastModifiedBy>
  <cp:revision>43</cp:revision>
  <dcterms:created xsi:type="dcterms:W3CDTF">2025-08-31T14:49:54Z</dcterms:created>
  <dcterms:modified xsi:type="dcterms:W3CDTF">2026-08-05T02:31:47Z</dcterms:modified>
</cp:coreProperties>
</file>